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70" r:id="rId2"/>
    <p:sldId id="267" r:id="rId3"/>
    <p:sldId id="268" r:id="rId4"/>
    <p:sldId id="259" r:id="rId5"/>
    <p:sldId id="275" r:id="rId6"/>
    <p:sldId id="277" r:id="rId7"/>
    <p:sldId id="278" r:id="rId8"/>
    <p:sldId id="279" r:id="rId9"/>
    <p:sldId id="280" r:id="rId10"/>
    <p:sldId id="274" r:id="rId11"/>
    <p:sldId id="281" r:id="rId12"/>
    <p:sldId id="285" r:id="rId13"/>
    <p:sldId id="283" r:id="rId14"/>
    <p:sldId id="287" r:id="rId15"/>
    <p:sldId id="288" r:id="rId16"/>
    <p:sldId id="334" r:id="rId17"/>
    <p:sldId id="333" r:id="rId18"/>
    <p:sldId id="290" r:id="rId19"/>
    <p:sldId id="289" r:id="rId20"/>
    <p:sldId id="291" r:id="rId21"/>
    <p:sldId id="293" r:id="rId22"/>
    <p:sldId id="296" r:id="rId23"/>
    <p:sldId id="297" r:id="rId24"/>
    <p:sldId id="299" r:id="rId25"/>
    <p:sldId id="301" r:id="rId26"/>
    <p:sldId id="302" r:id="rId27"/>
    <p:sldId id="303" r:id="rId28"/>
    <p:sldId id="305" r:id="rId29"/>
    <p:sldId id="304" r:id="rId30"/>
    <p:sldId id="306" r:id="rId31"/>
    <p:sldId id="307" r:id="rId32"/>
    <p:sldId id="308" r:id="rId33"/>
    <p:sldId id="309" r:id="rId34"/>
    <p:sldId id="310" r:id="rId35"/>
    <p:sldId id="311" r:id="rId36"/>
    <p:sldId id="313" r:id="rId37"/>
    <p:sldId id="314" r:id="rId38"/>
    <p:sldId id="315" r:id="rId39"/>
    <p:sldId id="316" r:id="rId40"/>
    <p:sldId id="317" r:id="rId41"/>
    <p:sldId id="319" r:id="rId42"/>
    <p:sldId id="318" r:id="rId43"/>
    <p:sldId id="321" r:id="rId44"/>
    <p:sldId id="322" r:id="rId45"/>
    <p:sldId id="324" r:id="rId46"/>
    <p:sldId id="325" r:id="rId47"/>
    <p:sldId id="323" r:id="rId48"/>
    <p:sldId id="327" r:id="rId49"/>
    <p:sldId id="328" r:id="rId50"/>
    <p:sldId id="329" r:id="rId51"/>
    <p:sldId id="330" r:id="rId52"/>
    <p:sldId id="320" r:id="rId53"/>
    <p:sldId id="332" r:id="rId54"/>
    <p:sldId id="335" r:id="rId55"/>
    <p:sldId id="336" r:id="rId56"/>
    <p:sldId id="337" r:id="rId5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kuNDRuuChZmQ5b+chOgqw==" hashData="IHkp5xjCte1jU3X6qSiwx9EBk4y5KYa7dm0k3yyZoQdPPiGPAvux58Eeb2nPPnhXLGYCctSOtE7lVW/Ih21oX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E565"/>
    <a:srgbClr val="FC8AE8"/>
    <a:srgbClr val="FEB360"/>
    <a:srgbClr val="EDA75A"/>
    <a:srgbClr val="FFDF69"/>
    <a:srgbClr val="FFDE67"/>
    <a:srgbClr val="00BFFF"/>
    <a:srgbClr val="00C0FF"/>
    <a:srgbClr val="00F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/>
    <p:restoredTop sz="86395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6268C32-7591-934F-9053-28F72469C8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8B6552-D613-D941-B64A-10AD8D3574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9444A-BA28-9C4B-BAB4-639E66FBEEDB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0D3CF0-C4A7-F840-997F-EE9524DE13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5E2F97-89AC-414A-AC01-297649E26F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8488D-1637-9A4F-87D2-DF98628F7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264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3T21:07:06.350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0 1 16383,'63'0'0,"5"0"0,-27 0 0,18 0 0,-7 0 0,27 0 0,-11 0 0,14 0 0,-2 0 0,16 0 0,0 0 0,-17 0 0,1 0 0,-5 0 0,6 0 0,-15 0 0,-21 0 0,11 0 0,-15 0 0,-18 0 0,8 0 0,-11 0 0,12 0 0,-14 0 0,12 0 0,-21 0 0,11 0 0,-6 0 0,7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3T21:08:47.540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0 1 16383,'63'0'0,"5"0"0,-27 0 0,18 0 0,-7 0 0,27 0 0,-11 0 0,14 0 0,-2 0 0,16 0 0,0 0 0,-17 0 0,1 0 0,-5 0 0,6 0 0,-15 0 0,-21 0 0,11 0 0,-15 0 0,-18 0 0,8 0 0,-11 0 0,12 0 0,-14 0 0,12 0 0,-21 0 0,11 0 0,-6 0 0,7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30T14:20:10.417"/>
    </inkml:context>
    <inkml:brush xml:id="br0">
      <inkml:brushProperty name="width" value="0.16757" units="cm"/>
      <inkml:brushProperty name="height" value="0.33514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0 1 16383,'51'0'0,"4"0"0,-21 0 0,14 0 0,-6 0 0,22 0 0,-9 0 0,12 0 0,-2 0 0,13 0 0,0 0 0,-14 0 0,1 0 0,-4 0 0,5 0 0,-12 0 0,-18 0 0,10 0 0,-13 0 0,-14 0 0,6 0 0,-9 0 0,10 0 0,-11 0 0,9 0 0,-16 0 0,8 0 0,-5 0 0,6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30T14:20:40.765"/>
    </inkml:context>
    <inkml:brush xml:id="br0">
      <inkml:brushProperty name="width" value="0.16757" units="cm"/>
      <inkml:brushProperty name="height" value="0.33514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0 1 16383,'51'0'0,"4"0"0,-21 0 0,14 0 0,-6 0 0,22 0 0,-9 0 0,12 0 0,-2 0 0,13 0 0,0 0 0,-14 0 0,1 0 0,-4 0 0,5 0 0,-12 0 0,-18 0 0,10 0 0,-13 0 0,-14 0 0,6 0 0,-9 0 0,10 0 0,-11 0 0,9 0 0,-16 0 0,8 0 0,-5 0 0,6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30T14:20:54.634"/>
    </inkml:context>
    <inkml:brush xml:id="br0">
      <inkml:brushProperty name="width" value="0.16757" units="cm"/>
      <inkml:brushProperty name="height" value="0.33514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0 1 16383,'51'0'0,"4"0"0,-21 0 0,14 0 0,-6 0 0,22 0 0,-9 0 0,12 0 0,-2 0 0,13 0 0,0 0 0,-14 0 0,1 0 0,-4 0 0,5 0 0,-12 0 0,-18 0 0,10 0 0,-13 0 0,-14 0 0,6 0 0,-9 0 0,10 0 0,-11 0 0,9 0 0,-16 0 0,8 0 0,-5 0 0,6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30T14:20:54.635"/>
    </inkml:context>
    <inkml:brush xml:id="br0">
      <inkml:brushProperty name="width" value="0.16757" units="cm"/>
      <inkml:brushProperty name="height" value="0.33514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0 1 16383,'51'0'0,"4"0"0,-21 0 0,14 0 0,-6 0 0,22 0 0,-9 0 0,12 0 0,-2 0 0,13 0 0,0 0 0,-14 0 0,1 0 0,-4 0 0,5 0 0,-12 0 0,-18 0 0,10 0 0,-13 0 0,-14 0 0,6 0 0,-9 0 0,10 0 0,-11 0 0,9 0 0,-16 0 0,8 0 0,-5 0 0,6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E0F05-5D60-E642-ACDE-1E489A567238}" type="datetimeFigureOut">
              <a:rPr lang="fr-FR" smtClean="0"/>
              <a:t>22/09/2021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A48C1-A7D7-1E43-A65B-95C549324A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476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646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497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19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152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41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2617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604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329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9219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998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20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9748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/>
                  <a:t>- Parler des taux de transfert calculer par METIS, bilan</a:t>
                </a:r>
                <a:r>
                  <a:rPr lang="fr-FR" i="0">
                    <a:latin typeface="Cambria Math" panose="02040503050406030204" pitchFamily="18" charset="0"/>
                  </a:rPr>
                  <a:t>"Tapez une équation ici."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493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093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524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376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494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723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526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975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0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11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8820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67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391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3512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7732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373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4386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0027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120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1931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54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3935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2129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0074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6191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4630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7664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0445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2520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904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9882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95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6425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119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6197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6013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1137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6248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0110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827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80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29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814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A48C1-A7D7-1E43-A65B-95C549324A6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279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EE7A1D-3C75-E347-9050-CF2300F66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05BAB7-5180-FF45-B3B6-B1FE81A00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01418A-75B0-4048-8820-B2950672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B100-4CA5-E347-9541-DB3DABDF1384}" type="datetime1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24BDC3-281A-264F-BE02-8A6F2E67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04F215-7896-8B44-A8DF-DC62C170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18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7D188-8911-E144-82A5-80FE616F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6F4DE0-66DB-6442-A758-3E9CDB0A9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4BED5F-907C-BC4B-9332-5F574CC1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B76A-C930-2442-9937-949346C9BEB1}" type="datetime1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BF014B-B76D-944F-8EC2-983270FBF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310AA3-45C4-3F41-91A3-26D0A537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473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266E6F8-6443-1940-BE9E-A4C0D0D73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68142C-5C7E-B243-B6EA-5D4ADCC4D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F52C32-9DDA-554E-BCB4-40F3397C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8160-1C22-6E48-A9C2-96D5D028F2B2}" type="datetime1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C9CF27-20D8-F947-90D5-E4A7CF4E9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05C197-955E-8448-9E12-D6F011451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79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E3A5239-0B15-C944-9F0F-4B275ACD7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765" t="12048" r="5074"/>
          <a:stretch/>
        </p:blipFill>
        <p:spPr>
          <a:xfrm>
            <a:off x="9832097" y="5470995"/>
            <a:ext cx="1601745" cy="12303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6A1DB1-0F36-E44E-A30D-D19B2BAE930F}"/>
              </a:ext>
            </a:extLst>
          </p:cNvPr>
          <p:cNvSpPr/>
          <p:nvPr userDrawn="1"/>
        </p:nvSpPr>
        <p:spPr>
          <a:xfrm>
            <a:off x="-4090" y="-5225"/>
            <a:ext cx="12211924" cy="6053020"/>
          </a:xfrm>
          <a:prstGeom prst="rect">
            <a:avLst/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191F2D-D555-C44E-A92D-0D765DDAB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78-C4AF-2A42-BFCD-F64E78DD4EDE}" type="datetime1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800DEC-AB9A-2C45-B15C-42680FB8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4580A2-9C7F-E242-BBA7-98716CDC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369" y="6158181"/>
            <a:ext cx="2743200" cy="365125"/>
          </a:xfrm>
        </p:spPr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02F329-81E1-C142-A707-378CB8D37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5250" r="12331" b="51071"/>
          <a:stretch/>
        </p:blipFill>
        <p:spPr>
          <a:xfrm>
            <a:off x="9908436" y="5111366"/>
            <a:ext cx="1497193" cy="9453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1279A0-6889-594D-A816-57A3D7EEBE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6768" y="6597647"/>
            <a:ext cx="527997" cy="2534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79EBCE-C705-474B-924D-1889CA3A6F8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63719" y="6628396"/>
            <a:ext cx="532009" cy="25430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CC18006-5122-8A42-AA46-8198FEC4164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26326" y="6629697"/>
            <a:ext cx="329503" cy="17676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8ABA040-B110-9F4B-A79A-090522D5EF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72588" y="6571736"/>
            <a:ext cx="189918" cy="2684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0AAE56C-CD09-F549-9189-FA77E6FED6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23114" y="6691617"/>
            <a:ext cx="529323" cy="91970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F2D862EB-21B3-7745-84C3-DBB742E7FB3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15364" y="6672927"/>
            <a:ext cx="275669" cy="1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D95AE-A9AA-E040-9988-4F613BAB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5E39C-5DB3-C743-9E12-C58A2BA59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AC5FFD-E3C5-F84B-9F8A-A579F386C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FA15-5E95-F942-95CD-40495A8EA5ED}" type="datetime1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9E7B70-38BE-CA4F-A3E9-C0098112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1EE2D3-EE68-E844-84B8-9EE9F219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38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48927-8AD0-F54E-83BF-74B59F64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A0AFAE-297A-6544-8F23-15B9F9DA5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D420CE-ABFA-3F4D-BD4F-C87BF9870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AB0F5E-A5CE-C44F-AEA7-1368A7B7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4C3A-257C-B04C-BC2B-70767628227A}" type="datetime1">
              <a:rPr lang="fr-FR" smtClean="0"/>
              <a:t>22/09/2021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F7FC6D-0CAF-284E-A181-3B01A771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1D65AD-E363-4D4F-B0ED-87AA2229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DED0C-1453-A14E-8211-2BDA7C17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491E51-B7A1-5E4A-BBB6-7E1A0C440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CB35DA-885B-8D4E-A7D8-F19AA6D9F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3E13ED-73CB-F74A-96E3-CAE7714BB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2A91BA-5C70-D04F-AE20-54F8BBA8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645A085-DFAD-824D-83AD-AA0EA374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EC121-1E2F-4E49-9E85-78801F722147}" type="datetime1">
              <a:rPr lang="fr-FR" smtClean="0"/>
              <a:t>22/09/2021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8C87B7-5AA3-A24F-B258-B1EA08CC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1EE3688-5699-B041-95E9-34F41937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97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451FA-AC31-B045-9F33-C51B4786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F6E5C9F-5E28-7946-B8D3-53CBB482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CBF1-ED93-BC41-8BB9-37CA631D6BBE}" type="datetime1">
              <a:rPr lang="fr-FR" smtClean="0"/>
              <a:t>22/09/2021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D7B2AD-8194-9C4C-AE39-67E1ED973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CFA800-992F-3446-8D9C-A10ABD4E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45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6F5E157-0F9D-6643-B19F-A769C27F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F1726-92EC-A444-85AF-B0D2C9730A1C}" type="datetime1">
              <a:rPr lang="fr-FR" smtClean="0"/>
              <a:t>22/09/2021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BF9E09-A528-FC4E-A87F-02ABDACB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F4967E-430D-994D-97C6-5377DAB2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66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5727D-FFEC-7143-9BDD-701E8145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A90B59-7171-844B-B4B4-8B80F3D41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09419B-8DAE-7B49-A3EC-A3F6DB386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702B60-0DB9-0844-BA30-4BA85985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AF92B-833E-1C4E-AD37-2928F37F66BA}" type="datetime1">
              <a:rPr lang="fr-FR" smtClean="0"/>
              <a:t>22/09/2021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7464EF-EB61-894B-B7C7-5DF60019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4DB5D7-D13B-7245-B0AD-8E5C681D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21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7B6F8-30FA-2E49-B297-703BC664C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958F185-5FD8-A04D-9BD5-1BA5B2984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10B597-71BA-DE40-87F4-C56073B7E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4C8B60-4CA6-A948-87E3-81E74EF3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DD09-1078-744B-952F-0D5EA4AFE2D7}" type="datetime1">
              <a:rPr lang="fr-FR" smtClean="0"/>
              <a:t>22/09/2021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303A89-6F69-2640-ADBB-8D3CAD95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16C991-6C2C-844A-B1E2-9601FE5D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80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24D69D-F879-D54E-8DD5-20A2F62A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EB5D9D-6E30-6B4D-BA86-4FB16AB0D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44031A-196F-0F49-8709-164AD9996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5057F-BDD2-094F-B95D-FA38E2620A76}" type="datetime1">
              <a:rPr lang="fr-FR" smtClean="0"/>
              <a:t>22/09/2021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8B41D2-C6DD-B849-906A-4B3A31B1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B98FAF-8C61-0947-978B-928ABF088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8FDA5-CB33-144B-A8E6-905909E4E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61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t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svg"/><Relationship Id="rId5" Type="http://schemas.openxmlformats.org/officeDocument/2006/relationships/image" Target="../media/image74.jpe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jp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5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6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10" Type="http://schemas.openxmlformats.org/officeDocument/2006/relationships/image" Target="../media/image93.png"/><Relationship Id="rId4" Type="http://schemas.microsoft.com/office/2007/relationships/hdphoto" Target="../media/hdphoto3.wdp"/><Relationship Id="rId9" Type="http://schemas.openxmlformats.org/officeDocument/2006/relationships/image" Target="../media/image6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if"/><Relationship Id="rId13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png"/><Relationship Id="rId12" Type="http://schemas.openxmlformats.org/officeDocument/2006/relationships/customXml" Target="../ink/ink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95.png"/><Relationship Id="rId11" Type="http://schemas.openxmlformats.org/officeDocument/2006/relationships/customXml" Target="../ink/ink2.xml"/><Relationship Id="rId5" Type="http://schemas.openxmlformats.org/officeDocument/2006/relationships/image" Target="../media/image94.png"/><Relationship Id="rId15" Type="http://schemas.openxmlformats.org/officeDocument/2006/relationships/customXml" Target="../ink/ink6.xml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4.xml"/><Relationship Id="rId9" Type="http://schemas.openxmlformats.org/officeDocument/2006/relationships/customXml" Target="../ink/ink1.xml"/><Relationship Id="rId14" Type="http://schemas.openxmlformats.org/officeDocument/2006/relationships/customXml" Target="../ink/ink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01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9.png"/><Relationship Id="rId3" Type="http://schemas.openxmlformats.org/officeDocument/2006/relationships/image" Target="../media/image129.png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37.png"/><Relationship Id="rId5" Type="http://schemas.openxmlformats.org/officeDocument/2006/relationships/image" Target="../media/image130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32.png"/><Relationship Id="rId14" Type="http://schemas.openxmlformats.org/officeDocument/2006/relationships/image" Target="../media/image13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4.jp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43.png"/><Relationship Id="rId10" Type="http://schemas.openxmlformats.org/officeDocument/2006/relationships/image" Target="../media/image139.png"/><Relationship Id="rId4" Type="http://schemas.openxmlformats.org/officeDocument/2006/relationships/image" Target="../media/image142.png"/><Relationship Id="rId9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3" Type="http://schemas.openxmlformats.org/officeDocument/2006/relationships/image" Target="../media/image150.tif"/><Relationship Id="rId7" Type="http://schemas.openxmlformats.org/officeDocument/2006/relationships/image" Target="../media/image97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180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59.png"/><Relationship Id="rId9" Type="http://schemas.openxmlformats.org/officeDocument/2006/relationships/image" Target="../media/image12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1.png"/><Relationship Id="rId3" Type="http://schemas.openxmlformats.org/officeDocument/2006/relationships/image" Target="../media/image162.png"/><Relationship Id="rId7" Type="http://schemas.openxmlformats.org/officeDocument/2006/relationships/image" Target="../media/image12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260.png"/><Relationship Id="rId4" Type="http://schemas.openxmlformats.org/officeDocument/2006/relationships/image" Target="../media/image1110.png"/><Relationship Id="rId9" Type="http://schemas.openxmlformats.org/officeDocument/2006/relationships/image" Target="../media/image13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tif"/><Relationship Id="rId3" Type="http://schemas.openxmlformats.org/officeDocument/2006/relationships/image" Target="../media/image154.png"/><Relationship Id="rId7" Type="http://schemas.openxmlformats.org/officeDocument/2006/relationships/image" Target="../media/image167.t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openxmlformats.org/officeDocument/2006/relationships/image" Target="../media/image170.tif"/><Relationship Id="rId4" Type="http://schemas.openxmlformats.org/officeDocument/2006/relationships/image" Target="../media/image164.png"/><Relationship Id="rId9" Type="http://schemas.openxmlformats.org/officeDocument/2006/relationships/image" Target="../media/image169.t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t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2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280.png"/><Relationship Id="rId4" Type="http://schemas.openxmlformats.org/officeDocument/2006/relationships/image" Target="../media/image1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0.png"/><Relationship Id="rId4" Type="http://schemas.openxmlformats.org/officeDocument/2006/relationships/image" Target="../media/image1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3" Type="http://schemas.openxmlformats.org/officeDocument/2006/relationships/image" Target="../media/image15.png"/><Relationship Id="rId7" Type="http://schemas.openxmlformats.org/officeDocument/2006/relationships/image" Target="../media/image1460.png"/><Relationship Id="rId12" Type="http://schemas.openxmlformats.org/officeDocument/2006/relationships/image" Target="../media/image15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0.png"/><Relationship Id="rId11" Type="http://schemas.openxmlformats.org/officeDocument/2006/relationships/image" Target="../media/image1500.png"/><Relationship Id="rId5" Type="http://schemas.openxmlformats.org/officeDocument/2006/relationships/image" Target="../media/image175.png"/><Relationship Id="rId10" Type="http://schemas.openxmlformats.org/officeDocument/2006/relationships/image" Target="../media/image176.png"/><Relationship Id="rId4" Type="http://schemas.openxmlformats.org/officeDocument/2006/relationships/image" Target="../media/image1330.png"/><Relationship Id="rId9" Type="http://schemas.openxmlformats.org/officeDocument/2006/relationships/image" Target="../media/image14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t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1.png"/><Relationship Id="rId3" Type="http://schemas.openxmlformats.org/officeDocument/2006/relationships/image" Target="../media/image180.PNG"/><Relationship Id="rId7" Type="http://schemas.openxmlformats.org/officeDocument/2006/relationships/image" Target="../media/image16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0.png"/><Relationship Id="rId5" Type="http://schemas.openxmlformats.org/officeDocument/2006/relationships/image" Target="../media/image1580.png"/><Relationship Id="rId4" Type="http://schemas.openxmlformats.org/officeDocument/2006/relationships/image" Target="../media/image1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0.png"/><Relationship Id="rId5" Type="http://schemas.openxmlformats.org/officeDocument/2006/relationships/image" Target="../media/image1520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10.png"/><Relationship Id="rId3" Type="http://schemas.openxmlformats.org/officeDocument/2006/relationships/image" Target="../media/image162.png"/><Relationship Id="rId7" Type="http://schemas.openxmlformats.org/officeDocument/2006/relationships/image" Target="../media/image185.png"/><Relationship Id="rId12" Type="http://schemas.openxmlformats.org/officeDocument/2006/relationships/image" Target="../media/image16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tif"/><Relationship Id="rId11" Type="http://schemas.openxmlformats.org/officeDocument/2006/relationships/image" Target="../media/image187.png"/><Relationship Id="rId5" Type="http://schemas.openxmlformats.org/officeDocument/2006/relationships/image" Target="../media/image1550.PNG"/><Relationship Id="rId10" Type="http://schemas.microsoft.com/office/2007/relationships/hdphoto" Target="../media/hdphoto8.wdp"/><Relationship Id="rId4" Type="http://schemas.openxmlformats.org/officeDocument/2006/relationships/image" Target="../media/image1540.png"/><Relationship Id="rId9" Type="http://schemas.openxmlformats.org/officeDocument/2006/relationships/image" Target="../media/image186.png"/><Relationship Id="rId14" Type="http://schemas.openxmlformats.org/officeDocument/2006/relationships/image" Target="../media/image16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24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tif"/><Relationship Id="rId5" Type="http://schemas.openxmlformats.org/officeDocument/2006/relationships/image" Target="../media/image188.png"/><Relationship Id="rId4" Type="http://schemas.openxmlformats.org/officeDocument/2006/relationships/image" Target="../media/image173.png"/><Relationship Id="rId9" Type="http://schemas.openxmlformats.org/officeDocument/2006/relationships/image" Target="../media/image1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91.png"/><Relationship Id="rId4" Type="http://schemas.openxmlformats.org/officeDocument/2006/relationships/image" Target="../media/image19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png"/><Relationship Id="rId1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g"/><Relationship Id="rId5" Type="http://schemas.openxmlformats.org/officeDocument/2006/relationships/image" Target="../media/image195.png"/><Relationship Id="rId4" Type="http://schemas.openxmlformats.org/officeDocument/2006/relationships/image" Target="../media/image193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if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201.t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openxmlformats.org/officeDocument/2006/relationships/image" Target="../media/image47.png"/><Relationship Id="rId3" Type="http://schemas.openxmlformats.org/officeDocument/2006/relationships/image" Target="../media/image38.png"/><Relationship Id="rId21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microsoft.com/office/2007/relationships/hdphoto" Target="../media/hdphoto1.wdp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0.jpg"/><Relationship Id="rId19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0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3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1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671BF9ED-D3AE-694B-B5DE-CCA0F84C0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6" r="78898" b="78801"/>
          <a:stretch/>
        </p:blipFill>
        <p:spPr>
          <a:xfrm>
            <a:off x="5346712" y="-38628"/>
            <a:ext cx="6862221" cy="6928116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4E4E465A-921E-8344-94E5-7F65DC661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6" r="40044" b="10935"/>
          <a:stretch/>
        </p:blipFill>
        <p:spPr>
          <a:xfrm flipH="1">
            <a:off x="-13876" y="-36248"/>
            <a:ext cx="5370383" cy="6928116"/>
          </a:xfrm>
          <a:prstGeom prst="rect">
            <a:avLst/>
          </a:prstGeom>
        </p:spPr>
      </p:pic>
      <p:sp>
        <p:nvSpPr>
          <p:cNvPr id="104" name="ZoneTexte 103">
            <a:extLst>
              <a:ext uri="{FF2B5EF4-FFF2-40B4-BE49-F238E27FC236}">
                <a16:creationId xmlns:a16="http://schemas.microsoft.com/office/drawing/2014/main" id="{BF27C1E2-11E0-3D44-BE9A-F722B32CFE4C}"/>
              </a:ext>
            </a:extLst>
          </p:cNvPr>
          <p:cNvSpPr txBox="1"/>
          <p:nvPr/>
        </p:nvSpPr>
        <p:spPr>
          <a:xfrm>
            <a:off x="4494324" y="1553303"/>
            <a:ext cx="8047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300" dirty="0">
                <a:solidFill>
                  <a:schemeClr val="bg1"/>
                </a:solidFill>
                <a:latin typeface="BigNoodleTitling" panose="02000708030402040100" pitchFamily="2" charset="77"/>
              </a:rPr>
              <a:t>DÉTECTEUR INFRAROUGE </a:t>
            </a:r>
          </a:p>
          <a:p>
            <a:pPr algn="ctr"/>
            <a:r>
              <a:rPr lang="fr-FR" sz="3600" spc="300" dirty="0">
                <a:solidFill>
                  <a:schemeClr val="bg1"/>
                </a:solidFill>
                <a:latin typeface="BigNoodleTitling" panose="02000708030402040100" pitchFamily="2" charset="77"/>
              </a:rPr>
              <a:t>HÉTÉRODYNE À CASCADE </a:t>
            </a:r>
          </a:p>
          <a:p>
            <a:pPr algn="ctr"/>
            <a:r>
              <a:rPr lang="fr-FR" sz="3600" spc="300" dirty="0">
                <a:solidFill>
                  <a:schemeClr val="bg1"/>
                </a:solidFill>
                <a:latin typeface="BigNoodleTitling" panose="02000708030402040100" pitchFamily="2" charset="77"/>
              </a:rPr>
              <a:t>QUANTIQUE </a:t>
            </a:r>
            <a:endParaRPr lang="fr-FR" sz="3600" spc="300" dirty="0">
              <a:solidFill>
                <a:schemeClr val="bg1"/>
              </a:solidFill>
              <a:effectLst/>
              <a:latin typeface="BigNoodleTitling" panose="02000708030402040100" pitchFamily="2" charset="77"/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9106976A-01F3-1A4B-ABB1-73727432B0B4}"/>
              </a:ext>
            </a:extLst>
          </p:cNvPr>
          <p:cNvSpPr txBox="1"/>
          <p:nvPr/>
        </p:nvSpPr>
        <p:spPr>
          <a:xfrm>
            <a:off x="5356507" y="3996384"/>
            <a:ext cx="3601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spc="1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POUR L’OBTENTION DU GRADE DE DOCTEUR DE L’UNIVERSITÉ DE LILLE</a:t>
            </a:r>
            <a:endParaRPr lang="fr-FR" sz="1100" b="1" spc="1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0B8899A-3398-884E-B38A-D05874BACCF4}"/>
              </a:ext>
            </a:extLst>
          </p:cNvPr>
          <p:cNvSpPr txBox="1"/>
          <p:nvPr/>
        </p:nvSpPr>
        <p:spPr>
          <a:xfrm>
            <a:off x="4470977" y="369826"/>
            <a:ext cx="5107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GREGORY QUINCHARD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ABEA45-ADC4-4F4C-A556-17CF18C51859}"/>
              </a:ext>
            </a:extLst>
          </p:cNvPr>
          <p:cNvSpPr txBox="1"/>
          <p:nvPr/>
        </p:nvSpPr>
        <p:spPr>
          <a:xfrm>
            <a:off x="5376216" y="4402840"/>
            <a:ext cx="340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pc="300" dirty="0">
                <a:solidFill>
                  <a:schemeClr val="bg1"/>
                </a:solidFill>
                <a:latin typeface="Glacial Indifference" pitchFamily="2" charset="0"/>
              </a:rPr>
              <a:t>Spécialité: PHYSIQUE</a:t>
            </a:r>
            <a:endParaRPr lang="fr-FR" sz="1600" spc="300" dirty="0">
              <a:solidFill>
                <a:schemeClr val="bg1"/>
              </a:solidFill>
              <a:effectLst/>
              <a:latin typeface="Glacial Indifference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6AEAD4-8BA6-6F40-90DC-C39DB5659887}"/>
              </a:ext>
            </a:extLst>
          </p:cNvPr>
          <p:cNvSpPr txBox="1"/>
          <p:nvPr/>
        </p:nvSpPr>
        <p:spPr>
          <a:xfrm>
            <a:off x="4872609" y="5137428"/>
            <a:ext cx="7055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spc="300" dirty="0">
                <a:solidFill>
                  <a:schemeClr val="bg1"/>
                </a:solidFill>
                <a:latin typeface="Glacial Indifference" pitchFamily="2" charset="0"/>
              </a:rPr>
              <a:t>SOUTENANCE DE THÈSE</a:t>
            </a:r>
            <a:endParaRPr lang="fr-FR" sz="2200" spc="300" dirty="0">
              <a:solidFill>
                <a:schemeClr val="bg1"/>
              </a:solidFill>
              <a:effectLst/>
              <a:latin typeface="Glacial Indifference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2CC537-F823-C749-9DD5-886FA69E3E18}"/>
              </a:ext>
            </a:extLst>
          </p:cNvPr>
          <p:cNvSpPr txBox="1"/>
          <p:nvPr/>
        </p:nvSpPr>
        <p:spPr>
          <a:xfrm>
            <a:off x="4508406" y="666671"/>
            <a:ext cx="2107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Glacial Indifference" pitchFamily="2" charset="0"/>
              </a:rPr>
              <a:t>THÈSE DE DOCTORAT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6B216-06CA-BB4C-AD3B-D092D64F4F44}"/>
              </a:ext>
            </a:extLst>
          </p:cNvPr>
          <p:cNvSpPr/>
          <p:nvPr/>
        </p:nvSpPr>
        <p:spPr>
          <a:xfrm>
            <a:off x="4591958" y="6054667"/>
            <a:ext cx="7616975" cy="566720"/>
          </a:xfrm>
          <a:prstGeom prst="rect">
            <a:avLst/>
          </a:prstGeom>
          <a:gradFill>
            <a:gsLst>
              <a:gs pos="0">
                <a:srgbClr val="E8E9EB">
                  <a:alpha val="0"/>
                </a:srgbClr>
              </a:gs>
              <a:gs pos="2000">
                <a:schemeClr val="accent1">
                  <a:lumMod val="5000"/>
                  <a:lumOff val="95000"/>
                  <a:alpha val="48894"/>
                </a:schemeClr>
              </a:gs>
              <a:gs pos="100000">
                <a:schemeClr val="bg1">
                  <a:lumMod val="95000"/>
                  <a:alpha val="23104"/>
                </a:scheme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B1BD3E-28BD-F840-9B26-F4B105F81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905" y="6042249"/>
            <a:ext cx="1245932" cy="5980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D9E70F-3478-334E-8D30-632AEB3F9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350" y="6120793"/>
            <a:ext cx="1140409" cy="5451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F70D37-C7BF-8B4A-9432-F5C95BBC2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6191" y="6093635"/>
            <a:ext cx="854645" cy="4584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7E5776-D973-3A48-8E73-0A4D44565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0673" y="6013696"/>
            <a:ext cx="407106" cy="5754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F29A72-13F9-D544-ABEA-99234FA92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837" y="6214962"/>
            <a:ext cx="1372926" cy="23854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2DC0169-F7D9-2A41-90CF-D1B38B840281}"/>
              </a:ext>
            </a:extLst>
          </p:cNvPr>
          <p:cNvCxnSpPr>
            <a:cxnSpLocks/>
          </p:cNvCxnSpPr>
          <p:nvPr/>
        </p:nvCxnSpPr>
        <p:spPr>
          <a:xfrm>
            <a:off x="5347950" y="3730658"/>
            <a:ext cx="5007775" cy="4659"/>
          </a:xfrm>
          <a:prstGeom prst="line">
            <a:avLst/>
          </a:prstGeom>
          <a:ln w="9525">
            <a:gradFill>
              <a:gsLst>
                <a:gs pos="35000">
                  <a:schemeClr val="bg1"/>
                </a:gs>
                <a:gs pos="72000">
                  <a:srgbClr val="2E2E2E"/>
                </a:gs>
              </a:gsLst>
              <a:lin ang="6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6DD6DCE9-1EE7-CF4E-ADB4-FF28E388D4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124" r="8676"/>
          <a:stretch/>
        </p:blipFill>
        <p:spPr>
          <a:xfrm>
            <a:off x="10354487" y="2737637"/>
            <a:ext cx="1931906" cy="2048139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6AEBC3B3-F584-4B47-A149-C431A1613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8635" y="6139104"/>
            <a:ext cx="865170" cy="3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3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DBCF51-E7B0-6F48-B59F-4603FCA7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10</a:t>
            </a:fld>
            <a:endParaRPr lang="fr-FR"/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0DD8C3BD-98F7-9643-AC99-4D61D6A5B9B8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Applications</a:t>
            </a:r>
          </a:p>
        </p:txBody>
      </p:sp>
      <p:pic>
        <p:nvPicPr>
          <p:cNvPr id="103" name="Image 102">
            <a:extLst>
              <a:ext uri="{FF2B5EF4-FFF2-40B4-BE49-F238E27FC236}">
                <a16:creationId xmlns:a16="http://schemas.microsoft.com/office/drawing/2014/main" id="{924F94A2-03E1-2444-A022-B9BF767A9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725" y="3480544"/>
            <a:ext cx="3596431" cy="2388870"/>
          </a:xfrm>
          <a:prstGeom prst="rect">
            <a:avLst/>
          </a:prstGeom>
        </p:spPr>
      </p:pic>
      <p:sp>
        <p:nvSpPr>
          <p:cNvPr id="104" name="ZoneTexte 103">
            <a:extLst>
              <a:ext uri="{FF2B5EF4-FFF2-40B4-BE49-F238E27FC236}">
                <a16:creationId xmlns:a16="http://schemas.microsoft.com/office/drawing/2014/main" id="{0D04DF8A-5415-1345-A3FC-6E47DDFDD78F}"/>
              </a:ext>
            </a:extLst>
          </p:cNvPr>
          <p:cNvSpPr txBox="1"/>
          <p:nvPr/>
        </p:nvSpPr>
        <p:spPr>
          <a:xfrm>
            <a:off x="0" y="5769352"/>
            <a:ext cx="2540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Sources :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flir.fr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phase1vision.com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1AE6303-C1FB-FC4C-B423-AF0113171A5D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8A78C5C5-4C6F-FF46-B927-D67879E0C8F2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81580F7A-5736-2F4A-96BD-C58BB2A348C5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Applications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FECDAE8-90FA-DC48-929C-0CE48D3E5CA6}"/>
              </a:ext>
            </a:extLst>
          </p:cNvPr>
          <p:cNvGrpSpPr/>
          <p:nvPr/>
        </p:nvGrpSpPr>
        <p:grpSpPr>
          <a:xfrm>
            <a:off x="206610" y="1632155"/>
            <a:ext cx="5869725" cy="3876013"/>
            <a:chOff x="3749709" y="3229468"/>
            <a:chExt cx="4255261" cy="28183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517F45E-9CBA-8347-8D10-F4B450026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050" t="22898" r="16286" b="6077"/>
            <a:stretch/>
          </p:blipFill>
          <p:spPr>
            <a:xfrm>
              <a:off x="4052213" y="3249571"/>
              <a:ext cx="3952757" cy="2798294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19D427E-7874-4E4C-8898-A334A3302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626" t="11859" r="22231" b="69211"/>
            <a:stretch/>
          </p:blipFill>
          <p:spPr>
            <a:xfrm>
              <a:off x="5883330" y="3229468"/>
              <a:ext cx="1964826" cy="71529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E86EA43-AF8B-544B-AA1D-549C0EFA9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62" t="16962" r="86860" b="25910"/>
            <a:stretch/>
          </p:blipFill>
          <p:spPr>
            <a:xfrm>
              <a:off x="3749709" y="3354395"/>
              <a:ext cx="291086" cy="2250759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07638CA1-40A2-C24B-9736-CA4982636D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6" t="1832" r="2402" b="1832"/>
          <a:stretch/>
        </p:blipFill>
        <p:spPr>
          <a:xfrm>
            <a:off x="8385876" y="1158604"/>
            <a:ext cx="3419776" cy="25730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0A4DE01-1366-A546-BE32-9A4EF5BFE82F}"/>
              </a:ext>
            </a:extLst>
          </p:cNvPr>
          <p:cNvSpPr txBox="1"/>
          <p:nvPr/>
        </p:nvSpPr>
        <p:spPr>
          <a:xfrm rot="20220633">
            <a:off x="563931" y="618541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imagerie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BCFBD74-2496-C14F-83CF-4E9ECEFD12F4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132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340D62C-6B30-A641-909F-C1F57E176E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4" y="1515721"/>
            <a:ext cx="6460156" cy="387116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DBCF51-E7B0-6F48-B59F-4603FCA7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11</a:t>
            </a:fld>
            <a:endParaRPr lang="fr-FR"/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0DD8C3BD-98F7-9643-AC99-4D61D6A5B9B8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Applications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2841244B-0B5B-8D4C-939C-CEC4B9DC5DB9}"/>
              </a:ext>
            </a:extLst>
          </p:cNvPr>
          <p:cNvSpPr txBox="1"/>
          <p:nvPr/>
        </p:nvSpPr>
        <p:spPr>
          <a:xfrm>
            <a:off x="0" y="5769352"/>
            <a:ext cx="3191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Sources : wiki,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infrastructuremagazine.com</a:t>
            </a:r>
            <a:endParaRPr lang="fr-FR" sz="12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16E2CBB-0D6C-7D44-82BF-F2E6515D1D1C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EA9142E-04F1-D646-863B-3BDE76A49AF5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4AFEE9C-2B21-4A46-9299-97D5291CF39C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Applications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AB251AE-352C-5E46-B8AE-85B21B5DD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615" y="1849135"/>
            <a:ext cx="5226926" cy="299459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B129083-59B4-9843-8335-E42D827A46FE}"/>
              </a:ext>
            </a:extLst>
          </p:cNvPr>
          <p:cNvGrpSpPr/>
          <p:nvPr/>
        </p:nvGrpSpPr>
        <p:grpSpPr>
          <a:xfrm>
            <a:off x="642552" y="2157894"/>
            <a:ext cx="5583694" cy="2930198"/>
            <a:chOff x="642552" y="2157894"/>
            <a:chExt cx="5583694" cy="293019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1ECFFD6-7917-C045-9603-B4CC27A3CAF9}"/>
                </a:ext>
              </a:extLst>
            </p:cNvPr>
            <p:cNvSpPr/>
            <p:nvPr/>
          </p:nvSpPr>
          <p:spPr>
            <a:xfrm>
              <a:off x="642552" y="2273643"/>
              <a:ext cx="5504935" cy="2814449"/>
            </a:xfrm>
            <a:custGeom>
              <a:avLst/>
              <a:gdLst>
                <a:gd name="connsiteX0" fmla="*/ 0 w 9220200"/>
                <a:gd name="connsiteY0" fmla="*/ 4767943 h 4767943"/>
                <a:gd name="connsiteX1" fmla="*/ 4963886 w 9220200"/>
                <a:gd name="connsiteY1" fmla="*/ 4746172 h 4767943"/>
                <a:gd name="connsiteX2" fmla="*/ 6727372 w 9220200"/>
                <a:gd name="connsiteY2" fmla="*/ 4430486 h 4767943"/>
                <a:gd name="connsiteX3" fmla="*/ 7826829 w 9220200"/>
                <a:gd name="connsiteY3" fmla="*/ 3722914 h 4767943"/>
                <a:gd name="connsiteX4" fmla="*/ 9220200 w 9220200"/>
                <a:gd name="connsiteY4" fmla="*/ 0 h 476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0200" h="4767943">
                  <a:moveTo>
                    <a:pt x="0" y="4767943"/>
                  </a:moveTo>
                  <a:lnTo>
                    <a:pt x="4963886" y="4746172"/>
                  </a:lnTo>
                  <a:cubicBezTo>
                    <a:pt x="6085115" y="4689929"/>
                    <a:pt x="6250215" y="4601029"/>
                    <a:pt x="6727372" y="4430486"/>
                  </a:cubicBezTo>
                  <a:cubicBezTo>
                    <a:pt x="7204529" y="4259943"/>
                    <a:pt x="7411358" y="4461328"/>
                    <a:pt x="7826829" y="3722914"/>
                  </a:cubicBezTo>
                  <a:cubicBezTo>
                    <a:pt x="8242300" y="2984500"/>
                    <a:pt x="8938986" y="674914"/>
                    <a:pt x="922020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01E62908-D925-DE44-9C8A-F14AABA91AE1}"/>
                </a:ext>
              </a:extLst>
            </p:cNvPr>
            <p:cNvSpPr/>
            <p:nvPr/>
          </p:nvSpPr>
          <p:spPr>
            <a:xfrm>
              <a:off x="5258423" y="4395238"/>
              <a:ext cx="121927" cy="12192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A959E5D-32D4-CE4F-B710-6AB992D75547}"/>
                </a:ext>
              </a:extLst>
            </p:cNvPr>
            <p:cNvSpPr/>
            <p:nvPr/>
          </p:nvSpPr>
          <p:spPr>
            <a:xfrm>
              <a:off x="6104319" y="2157894"/>
              <a:ext cx="121927" cy="12192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D1B380E-63B6-C742-96EE-8ED060E2E6D6}"/>
              </a:ext>
            </a:extLst>
          </p:cNvPr>
          <p:cNvGrpSpPr/>
          <p:nvPr/>
        </p:nvGrpSpPr>
        <p:grpSpPr>
          <a:xfrm>
            <a:off x="1069923" y="2443744"/>
            <a:ext cx="5311920" cy="2347674"/>
            <a:chOff x="1069923" y="2443744"/>
            <a:chExt cx="5311920" cy="234767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EB3ABD2-E92A-BC42-B8C8-3F8B2E8E3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8999" y="2634605"/>
              <a:ext cx="892844" cy="593057"/>
            </a:xfrm>
            <a:prstGeom prst="rect">
              <a:avLst/>
            </a:prstGeom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A541E67-FD7F-E345-A16F-92083E05C260}"/>
                </a:ext>
              </a:extLst>
            </p:cNvPr>
            <p:cNvGrpSpPr/>
            <p:nvPr/>
          </p:nvGrpSpPr>
          <p:grpSpPr>
            <a:xfrm>
              <a:off x="1069923" y="2443744"/>
              <a:ext cx="4249422" cy="2347674"/>
              <a:chOff x="1069923" y="2443744"/>
              <a:chExt cx="4249422" cy="2347674"/>
            </a:xfrm>
          </p:grpSpPr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AF4EA613-804E-2743-AF85-37E0D8B1C8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58" t="13113" r="2769" b="15169"/>
              <a:stretch/>
            </p:blipFill>
            <p:spPr>
              <a:xfrm>
                <a:off x="1069923" y="4451495"/>
                <a:ext cx="726363" cy="339923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9211EEDA-139E-DD44-952E-E7DB275BF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1482" y="4247504"/>
                <a:ext cx="698706" cy="236162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051B5FE9-70DD-434E-85B7-81F0CAA30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tretch>
                <a:fillRect/>
              </a:stretch>
            </p:blipFill>
            <p:spPr>
              <a:xfrm>
                <a:off x="2702860" y="3559293"/>
                <a:ext cx="941756" cy="941756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68C4BA17-3169-5D4E-A42C-884975445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31668" y="3452856"/>
                <a:ext cx="696262" cy="696262"/>
              </a:xfrm>
              <a:prstGeom prst="rect">
                <a:avLst/>
              </a:prstGeom>
            </p:spPr>
          </p:pic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922D9AF9-CFD7-A644-8DBF-AF56E5431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793941" y="4236561"/>
                <a:ext cx="753124" cy="148922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A90F76BF-BAC2-0841-BCD9-727A79AB8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39871" y="2799977"/>
                <a:ext cx="845435" cy="475556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D09C9CB5-4ABE-124B-B607-6F98FD295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61108" y="3204319"/>
                <a:ext cx="399395" cy="399395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A2BA0431-302A-3F47-8A1A-1BC10EE048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r="22248"/>
              <a:stretch/>
            </p:blipFill>
            <p:spPr>
              <a:xfrm>
                <a:off x="3702847" y="3623801"/>
                <a:ext cx="723075" cy="287310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46DA49E9-020B-7E44-8EAB-D16810D73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00664" y="3996208"/>
                <a:ext cx="755110" cy="152910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CF2BA4DB-1841-6A45-B60C-72BB03CF0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36783" y="3519695"/>
                <a:ext cx="386814" cy="322344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EBBBEBD6-5E33-0B4F-8D10-A7A535BBD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lum bright="70000" contrast="-70000"/>
              </a:blip>
              <a:stretch>
                <a:fillRect/>
              </a:stretch>
            </p:blipFill>
            <p:spPr>
              <a:xfrm>
                <a:off x="4541034" y="2443744"/>
                <a:ext cx="778311" cy="389155"/>
              </a:xfrm>
              <a:prstGeom prst="rect">
                <a:avLst/>
              </a:prstGeom>
            </p:spPr>
          </p:pic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7A5C6584-2AD0-1B4C-A940-9DF9D7530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lum bright="70000" contrast="-70000"/>
              </a:blip>
              <a:stretch>
                <a:fillRect/>
              </a:stretch>
            </p:blipFill>
            <p:spPr>
              <a:xfrm>
                <a:off x="4570755" y="2908738"/>
                <a:ext cx="698706" cy="198177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5ACFF63F-1D08-8D4C-845F-4FB8321F7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35820" y="3095634"/>
                <a:ext cx="776950" cy="445127"/>
              </a:xfrm>
              <a:prstGeom prst="rect">
                <a:avLst/>
              </a:prstGeom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75A235CA-5D20-A241-9AEE-1820C85F20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lum bright="70000" contrast="-70000"/>
              </a:blip>
              <a:srcRect r="22248" b="29569"/>
              <a:stretch/>
            </p:blipFill>
            <p:spPr>
              <a:xfrm>
                <a:off x="3701052" y="3617800"/>
                <a:ext cx="723075" cy="202355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4BD07808-BD78-9B46-AAE3-13F36FA651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42692"/>
              <a:stretch/>
            </p:blipFill>
            <p:spPr>
              <a:xfrm>
                <a:off x="4030828" y="2472563"/>
                <a:ext cx="459350" cy="498372"/>
              </a:xfrm>
              <a:prstGeom prst="rect">
                <a:avLst/>
              </a:prstGeom>
            </p:spPr>
          </p:pic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A40EEBC-F71A-9747-B618-BF53699718A7}"/>
                  </a:ext>
                </a:extLst>
              </p:cNvPr>
              <p:cNvSpPr txBox="1"/>
              <p:nvPr/>
            </p:nvSpPr>
            <p:spPr>
              <a:xfrm>
                <a:off x="3644616" y="2575613"/>
                <a:ext cx="4555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spc="-150" dirty="0">
                    <a:solidFill>
                      <a:schemeClr val="bg1">
                        <a:lumMod val="75000"/>
                      </a:schemeClr>
                    </a:solidFill>
                    <a:latin typeface="Kohinoor Devanagari" panose="02000000000000000000" pitchFamily="2" charset="77"/>
                    <a:cs typeface="Kohinoor Devanagari" panose="02000000000000000000" pitchFamily="2" charset="77"/>
                  </a:rPr>
                  <a:t>You</a:t>
                </a:r>
              </a:p>
            </p:txBody>
          </p:sp>
        </p:grp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2F0C119C-99BC-1940-8A15-127BDD0B4E46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36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A77C1D8-8983-4749-B4F2-3556B91A3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13" y="1118203"/>
            <a:ext cx="8972467" cy="332767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DBCF51-E7B0-6F48-B59F-4603FCA7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12</a:t>
            </a:fld>
            <a:endParaRPr lang="fr-FR"/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0DD8C3BD-98F7-9643-AC99-4D61D6A5B9B8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Applications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D953D08-E7C2-7A41-9777-70EB352EB3E0}"/>
              </a:ext>
            </a:extLst>
          </p:cNvPr>
          <p:cNvSpPr txBox="1"/>
          <p:nvPr/>
        </p:nvSpPr>
        <p:spPr>
          <a:xfrm>
            <a:off x="7103053" y="4473388"/>
            <a:ext cx="315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Gain x Bande et absorption H</a:t>
            </a:r>
            <a:r>
              <a:rPr lang="fr-FR" baseline="-25000" dirty="0">
                <a:solidFill>
                  <a:srgbClr val="00B0F0"/>
                </a:solidFill>
              </a:rPr>
              <a:t>2</a:t>
            </a:r>
            <a:r>
              <a:rPr lang="fr-FR" dirty="0">
                <a:solidFill>
                  <a:srgbClr val="00B0F0"/>
                </a:solidFill>
              </a:rPr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B1DE662-5203-A64F-AF9C-449CC4C97364}"/>
                  </a:ext>
                </a:extLst>
              </p:cNvPr>
              <p:cNvSpPr txBox="1"/>
              <p:nvPr/>
            </p:nvSpPr>
            <p:spPr>
              <a:xfrm>
                <a:off x="2920793" y="4468926"/>
                <a:ext cx="3128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Scintillement/Diffusion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B1DE662-5203-A64F-AF9C-449CC4C97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793" y="4468926"/>
                <a:ext cx="3128485" cy="369332"/>
              </a:xfrm>
              <a:prstGeom prst="rect">
                <a:avLst/>
              </a:prstGeom>
              <a:blipFill>
                <a:blip r:embed="rId4"/>
                <a:stretch>
                  <a:fillRect l="-1210" t="-6452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57">
            <a:extLst>
              <a:ext uri="{FF2B5EF4-FFF2-40B4-BE49-F238E27FC236}">
                <a16:creationId xmlns:a16="http://schemas.microsoft.com/office/drawing/2014/main" id="{28E1772A-1D5B-1244-8063-1A7A19B13E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33" y="4199077"/>
            <a:ext cx="1010825" cy="99522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F619D85-D0A6-1747-A11E-746CB026CE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9" t="2905" r="3249" b="2287"/>
          <a:stretch/>
        </p:blipFill>
        <p:spPr>
          <a:xfrm>
            <a:off x="1317450" y="4199077"/>
            <a:ext cx="942405" cy="955141"/>
          </a:xfrm>
          <a:prstGeom prst="rect">
            <a:avLst/>
          </a:prstGeom>
        </p:spPr>
      </p:pic>
      <p:sp>
        <p:nvSpPr>
          <p:cNvPr id="22" name="Right Arrow 13">
            <a:extLst>
              <a:ext uri="{FF2B5EF4-FFF2-40B4-BE49-F238E27FC236}">
                <a16:creationId xmlns:a16="http://schemas.microsoft.com/office/drawing/2014/main" id="{542BAC0C-A227-F247-B954-9B34B8042F9C}"/>
              </a:ext>
            </a:extLst>
          </p:cNvPr>
          <p:cNvSpPr/>
          <p:nvPr/>
        </p:nvSpPr>
        <p:spPr bwMode="auto">
          <a:xfrm flipH="1">
            <a:off x="9155489" y="3212302"/>
            <a:ext cx="1912628" cy="710178"/>
          </a:xfrm>
          <a:custGeom>
            <a:avLst/>
            <a:gdLst>
              <a:gd name="connsiteX0" fmla="*/ 0 w 1269941"/>
              <a:gd name="connsiteY0" fmla="*/ 168339 h 567801"/>
              <a:gd name="connsiteX1" fmla="*/ 878011 w 1269941"/>
              <a:gd name="connsiteY1" fmla="*/ 168339 h 567801"/>
              <a:gd name="connsiteX2" fmla="*/ 878011 w 1269941"/>
              <a:gd name="connsiteY2" fmla="*/ 0 h 567801"/>
              <a:gd name="connsiteX3" fmla="*/ 1269941 w 1269941"/>
              <a:gd name="connsiteY3" fmla="*/ 283901 h 567801"/>
              <a:gd name="connsiteX4" fmla="*/ 878011 w 1269941"/>
              <a:gd name="connsiteY4" fmla="*/ 567801 h 567801"/>
              <a:gd name="connsiteX5" fmla="*/ 878011 w 1269941"/>
              <a:gd name="connsiteY5" fmla="*/ 399462 h 567801"/>
              <a:gd name="connsiteX6" fmla="*/ 0 w 1269941"/>
              <a:gd name="connsiteY6" fmla="*/ 399462 h 567801"/>
              <a:gd name="connsiteX7" fmla="*/ 0 w 1269941"/>
              <a:gd name="connsiteY7" fmla="*/ 168339 h 567801"/>
              <a:gd name="connsiteX0" fmla="*/ 0 w 1269941"/>
              <a:gd name="connsiteY0" fmla="*/ 168339 h 567801"/>
              <a:gd name="connsiteX1" fmla="*/ 878011 w 1269941"/>
              <a:gd name="connsiteY1" fmla="*/ 168339 h 567801"/>
              <a:gd name="connsiteX2" fmla="*/ 878011 w 1269941"/>
              <a:gd name="connsiteY2" fmla="*/ 0 h 567801"/>
              <a:gd name="connsiteX3" fmla="*/ 1269941 w 1269941"/>
              <a:gd name="connsiteY3" fmla="*/ 283901 h 567801"/>
              <a:gd name="connsiteX4" fmla="*/ 878011 w 1269941"/>
              <a:gd name="connsiteY4" fmla="*/ 567801 h 567801"/>
              <a:gd name="connsiteX5" fmla="*/ 878011 w 1269941"/>
              <a:gd name="connsiteY5" fmla="*/ 399462 h 567801"/>
              <a:gd name="connsiteX6" fmla="*/ 0 w 1269941"/>
              <a:gd name="connsiteY6" fmla="*/ 399462 h 567801"/>
              <a:gd name="connsiteX7" fmla="*/ 0 w 1269941"/>
              <a:gd name="connsiteY7" fmla="*/ 168339 h 567801"/>
              <a:gd name="connsiteX0" fmla="*/ 0 w 1269941"/>
              <a:gd name="connsiteY0" fmla="*/ 168339 h 567801"/>
              <a:gd name="connsiteX1" fmla="*/ 878011 w 1269941"/>
              <a:gd name="connsiteY1" fmla="*/ 168339 h 567801"/>
              <a:gd name="connsiteX2" fmla="*/ 878011 w 1269941"/>
              <a:gd name="connsiteY2" fmla="*/ 0 h 567801"/>
              <a:gd name="connsiteX3" fmla="*/ 1269941 w 1269941"/>
              <a:gd name="connsiteY3" fmla="*/ 283901 h 567801"/>
              <a:gd name="connsiteX4" fmla="*/ 878011 w 1269941"/>
              <a:gd name="connsiteY4" fmla="*/ 567801 h 567801"/>
              <a:gd name="connsiteX5" fmla="*/ 878011 w 1269941"/>
              <a:gd name="connsiteY5" fmla="*/ 399462 h 567801"/>
              <a:gd name="connsiteX6" fmla="*/ 0 w 1269941"/>
              <a:gd name="connsiteY6" fmla="*/ 399462 h 567801"/>
              <a:gd name="connsiteX7" fmla="*/ 0 w 1269941"/>
              <a:gd name="connsiteY7" fmla="*/ 16833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11869 w 1281810"/>
              <a:gd name="connsiteY6" fmla="*/ 399462 h 567801"/>
              <a:gd name="connsiteX7" fmla="*/ 0 w 1281810"/>
              <a:gd name="connsiteY7" fmla="*/ 12742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14412 w 1281810"/>
              <a:gd name="connsiteY6" fmla="*/ 448992 h 567801"/>
              <a:gd name="connsiteX7" fmla="*/ 0 w 1281810"/>
              <a:gd name="connsiteY7" fmla="*/ 12742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14412 w 1281810"/>
              <a:gd name="connsiteY6" fmla="*/ 448992 h 567801"/>
              <a:gd name="connsiteX7" fmla="*/ 0 w 1281810"/>
              <a:gd name="connsiteY7" fmla="*/ 12742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14412 w 1281810"/>
              <a:gd name="connsiteY6" fmla="*/ 448992 h 567801"/>
              <a:gd name="connsiteX7" fmla="*/ 0 w 1281810"/>
              <a:gd name="connsiteY7" fmla="*/ 12742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31652 w 1281810"/>
              <a:gd name="connsiteY6" fmla="*/ 467646 h 567801"/>
              <a:gd name="connsiteX7" fmla="*/ 0 w 1281810"/>
              <a:gd name="connsiteY7" fmla="*/ 12742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31652 w 1281810"/>
              <a:gd name="connsiteY6" fmla="*/ 467646 h 567801"/>
              <a:gd name="connsiteX7" fmla="*/ 0 w 1281810"/>
              <a:gd name="connsiteY7" fmla="*/ 12742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8338 w 1281810"/>
              <a:gd name="connsiteY6" fmla="*/ 496782 h 567801"/>
              <a:gd name="connsiteX7" fmla="*/ 0 w 1281810"/>
              <a:gd name="connsiteY7" fmla="*/ 12742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8338 w 1281810"/>
              <a:gd name="connsiteY6" fmla="*/ 496782 h 567801"/>
              <a:gd name="connsiteX7" fmla="*/ 0 w 1281810"/>
              <a:gd name="connsiteY7" fmla="*/ 12742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8338 w 1281810"/>
              <a:gd name="connsiteY6" fmla="*/ 496782 h 567801"/>
              <a:gd name="connsiteX7" fmla="*/ 0 w 1281810"/>
              <a:gd name="connsiteY7" fmla="*/ 127429 h 567801"/>
              <a:gd name="connsiteX0" fmla="*/ 0 w 1281810"/>
              <a:gd name="connsiteY0" fmla="*/ 127429 h 567801"/>
              <a:gd name="connsiteX1" fmla="*/ 889880 w 1281810"/>
              <a:gd name="connsiteY1" fmla="*/ 168339 h 567801"/>
              <a:gd name="connsiteX2" fmla="*/ 889880 w 1281810"/>
              <a:gd name="connsiteY2" fmla="*/ 0 h 567801"/>
              <a:gd name="connsiteX3" fmla="*/ 1281810 w 1281810"/>
              <a:gd name="connsiteY3" fmla="*/ 283901 h 567801"/>
              <a:gd name="connsiteX4" fmla="*/ 889880 w 1281810"/>
              <a:gd name="connsiteY4" fmla="*/ 567801 h 567801"/>
              <a:gd name="connsiteX5" fmla="*/ 889880 w 1281810"/>
              <a:gd name="connsiteY5" fmla="*/ 399462 h 567801"/>
              <a:gd name="connsiteX6" fmla="*/ 8338 w 1281810"/>
              <a:gd name="connsiteY6" fmla="*/ 496782 h 567801"/>
              <a:gd name="connsiteX7" fmla="*/ 0 w 1281810"/>
              <a:gd name="connsiteY7" fmla="*/ 127429 h 56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1810" h="567801">
                <a:moveTo>
                  <a:pt x="0" y="127429"/>
                </a:moveTo>
                <a:cubicBezTo>
                  <a:pt x="317821" y="173356"/>
                  <a:pt x="609433" y="200276"/>
                  <a:pt x="889880" y="168339"/>
                </a:cubicBezTo>
                <a:lnTo>
                  <a:pt x="889880" y="0"/>
                </a:lnTo>
                <a:lnTo>
                  <a:pt x="1281810" y="283901"/>
                </a:lnTo>
                <a:lnTo>
                  <a:pt x="889880" y="567801"/>
                </a:lnTo>
                <a:lnTo>
                  <a:pt x="889880" y="399462"/>
                </a:lnTo>
                <a:cubicBezTo>
                  <a:pt x="567888" y="383328"/>
                  <a:pt x="284689" y="416752"/>
                  <a:pt x="8338" y="496782"/>
                </a:cubicBezTo>
                <a:cubicBezTo>
                  <a:pt x="26929" y="368808"/>
                  <a:pt x="22208" y="255403"/>
                  <a:pt x="0" y="127429"/>
                </a:cubicBez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72000">
                <a:srgbClr val="3E95FF"/>
              </a:gs>
              <a:gs pos="100000">
                <a:schemeClr val="bg1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fr-FR" sz="1400" b="1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     Électronique</a:t>
            </a:r>
            <a:endParaRPr kumimoji="0" lang="fr-FR" sz="1100" b="1" i="0" u="none" strike="noStrike" cap="none" spc="30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  <p:sp>
        <p:nvSpPr>
          <p:cNvPr id="23" name="Oval 44">
            <a:extLst>
              <a:ext uri="{FF2B5EF4-FFF2-40B4-BE49-F238E27FC236}">
                <a16:creationId xmlns:a16="http://schemas.microsoft.com/office/drawing/2014/main" id="{4C70AC95-3F44-A14F-B60F-BFE4C4EA6D03}"/>
              </a:ext>
            </a:extLst>
          </p:cNvPr>
          <p:cNvSpPr/>
          <p:nvPr/>
        </p:nvSpPr>
        <p:spPr bwMode="auto">
          <a:xfrm>
            <a:off x="2536877" y="3339656"/>
            <a:ext cx="1177024" cy="527364"/>
          </a:xfrm>
          <a:prstGeom prst="ellipse">
            <a:avLst/>
          </a:prstGeom>
          <a:gradFill flip="none" rotWithShape="1">
            <a:gsLst>
              <a:gs pos="15000">
                <a:srgbClr val="C00000">
                  <a:alpha val="71000"/>
                </a:srgbClr>
              </a:gs>
              <a:gs pos="100000">
                <a:srgbClr val="FFFFFF">
                  <a:alpha val="7563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i="0" u="none" strike="noStrike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igNoodleTitling" panose="02000708030402040100" pitchFamily="2" charset="77"/>
              </a:rPr>
              <a:t>Telecom</a:t>
            </a:r>
            <a:endParaRPr kumimoji="0" lang="en-US" sz="1050" b="1" i="0" u="none" strike="noStrike" cap="none" spc="300" normalizeH="0" baseline="0" dirty="0">
              <a:ln>
                <a:noFill/>
              </a:ln>
              <a:solidFill>
                <a:schemeClr val="bg1"/>
              </a:solidFill>
              <a:effectLst/>
              <a:latin typeface="BigNoodleTitling" panose="02000708030402040100" pitchFamily="2" charset="77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442A9C5-9C75-4245-8850-9A2F0C18A230}"/>
              </a:ext>
            </a:extLst>
          </p:cNvPr>
          <p:cNvSpPr txBox="1"/>
          <p:nvPr/>
        </p:nvSpPr>
        <p:spPr>
          <a:xfrm>
            <a:off x="0" y="5775003"/>
            <a:ext cx="5980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</a:t>
            </a:r>
            <a:r>
              <a:rPr lang="fr-FR" sz="1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: A. </a:t>
            </a:r>
            <a:r>
              <a:rPr lang="fr-FR" sz="12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Delga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SPIE 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10926 </a:t>
            </a:r>
            <a:r>
              <a:rPr lang="fr-FR" sz="1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(2019)</a:t>
            </a:r>
          </a:p>
          <a:p>
            <a:endParaRPr lang="fr-FR" sz="1200" i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2CDB74A-5676-794E-A2EB-8BFE58F081DA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BBA56D2-FFDA-DF42-BF49-3A541D76226A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30125C9-9FCC-7F4D-858E-4EB035E977B0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Applications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4C172E-8165-9542-BD28-AE879BB4835F}"/>
              </a:ext>
            </a:extLst>
          </p:cNvPr>
          <p:cNvSpPr txBox="1"/>
          <p:nvPr/>
        </p:nvSpPr>
        <p:spPr>
          <a:xfrm>
            <a:off x="858984" y="5366816"/>
            <a:ext cx="867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D=10km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C6CE99F-A913-934A-9688-5CD701314C83}"/>
                  </a:ext>
                </a:extLst>
              </p:cNvPr>
              <p:cNvSpPr txBox="1"/>
              <p:nvPr/>
            </p:nvSpPr>
            <p:spPr>
              <a:xfrm>
                <a:off x="149942" y="4163906"/>
                <a:ext cx="9716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sz="1400" dirty="0">
                    <a:solidFill>
                      <a:schemeClr val="bg1">
                        <a:lumMod val="95000"/>
                      </a:schemeClr>
                    </a:solidFill>
                  </a:rPr>
                  <a:t>= 1.55µm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C6CE99F-A913-934A-9688-5CD701314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42" y="4163906"/>
                <a:ext cx="971613" cy="307777"/>
              </a:xfrm>
              <a:prstGeom prst="rect">
                <a:avLst/>
              </a:prstGeom>
              <a:blipFill>
                <a:blip r:embed="rId7"/>
                <a:stretch>
                  <a:fillRect t="-3846" r="-1299" b="-1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A97CAA80-E9C0-A546-8A6C-540E8A13617D}"/>
              </a:ext>
            </a:extLst>
          </p:cNvPr>
          <p:cNvSpPr txBox="1"/>
          <p:nvPr/>
        </p:nvSpPr>
        <p:spPr>
          <a:xfrm rot="20220633">
            <a:off x="596794" y="126099"/>
            <a:ext cx="11881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Telecom</a:t>
            </a:r>
          </a:p>
          <a:p>
            <a:pPr algn="ctr"/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Espace</a:t>
            </a:r>
          </a:p>
          <a:p>
            <a:pPr algn="ctr"/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libre</a:t>
            </a:r>
          </a:p>
        </p:txBody>
      </p:sp>
      <p:sp>
        <p:nvSpPr>
          <p:cNvPr id="6" name="Flèche courbée vers le haut 5">
            <a:extLst>
              <a:ext uri="{FF2B5EF4-FFF2-40B4-BE49-F238E27FC236}">
                <a16:creationId xmlns:a16="http://schemas.microsoft.com/office/drawing/2014/main" id="{9A9BE72C-81B4-D343-BD7E-DFAC1E9F0DCD}"/>
              </a:ext>
            </a:extLst>
          </p:cNvPr>
          <p:cNvSpPr/>
          <p:nvPr/>
        </p:nvSpPr>
        <p:spPr>
          <a:xfrm>
            <a:off x="806245" y="5075666"/>
            <a:ext cx="982407" cy="27193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4969D9E-A139-FA46-9732-68999E8635FC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2269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lèche vers la droite 53">
            <a:extLst>
              <a:ext uri="{FF2B5EF4-FFF2-40B4-BE49-F238E27FC236}">
                <a16:creationId xmlns:a16="http://schemas.microsoft.com/office/drawing/2014/main" id="{2F7A247F-B277-8042-BE70-FA61E077FD11}"/>
              </a:ext>
            </a:extLst>
          </p:cNvPr>
          <p:cNvSpPr/>
          <p:nvPr/>
        </p:nvSpPr>
        <p:spPr>
          <a:xfrm>
            <a:off x="735180" y="623671"/>
            <a:ext cx="2282000" cy="810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B3EAB5-3453-7940-A9D5-EA3E2D99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13</a:t>
            </a:fld>
            <a:endParaRPr lang="fr-FR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9F2B2341-6A11-854F-BB5C-11301EBEB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349" t="71921" r="38067"/>
          <a:stretch/>
        </p:blipFill>
        <p:spPr>
          <a:xfrm rot="16200000">
            <a:off x="1273827" y="3252280"/>
            <a:ext cx="1458709" cy="251170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E510EB58-833B-F84B-87BF-4CB61055FEA9}"/>
              </a:ext>
            </a:extLst>
          </p:cNvPr>
          <p:cNvSpPr/>
          <p:nvPr/>
        </p:nvSpPr>
        <p:spPr>
          <a:xfrm>
            <a:off x="1855448" y="3232887"/>
            <a:ext cx="209535" cy="468567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F3D87CB8-2821-6443-9AA2-6BC697E3A35C}"/>
              </a:ext>
            </a:extLst>
          </p:cNvPr>
          <p:cNvSpPr/>
          <p:nvPr/>
        </p:nvSpPr>
        <p:spPr>
          <a:xfrm rot="16200000">
            <a:off x="2179491" y="3290322"/>
            <a:ext cx="118277" cy="425970"/>
          </a:xfrm>
          <a:prstGeom prst="downArrow">
            <a:avLst/>
          </a:prstGeom>
          <a:solidFill>
            <a:srgbClr val="00B0F0"/>
          </a:solidFill>
          <a:ln w="6350">
            <a:solidFill>
              <a:schemeClr val="bg1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079FAE6-11E8-DD4D-92D8-DC80B10388DF}"/>
                  </a:ext>
                </a:extLst>
              </p:cNvPr>
              <p:cNvSpPr txBox="1"/>
              <p:nvPr/>
            </p:nvSpPr>
            <p:spPr>
              <a:xfrm>
                <a:off x="1375966" y="2965624"/>
                <a:ext cx="515719" cy="657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fr-FR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079FAE6-11E8-DD4D-92D8-DC80B1038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66" y="2965624"/>
                <a:ext cx="515719" cy="6576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25296F1-8FBC-0541-9AFC-AB43C2E83DC4}"/>
                  </a:ext>
                </a:extLst>
              </p:cNvPr>
              <p:cNvSpPr txBox="1"/>
              <p:nvPr/>
            </p:nvSpPr>
            <p:spPr>
              <a:xfrm>
                <a:off x="2412283" y="3052199"/>
                <a:ext cx="550151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fr-FR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25296F1-8FBC-0541-9AFC-AB43C2E83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283" y="3052199"/>
                <a:ext cx="550151" cy="644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ZoneTexte 43">
            <a:extLst>
              <a:ext uri="{FF2B5EF4-FFF2-40B4-BE49-F238E27FC236}">
                <a16:creationId xmlns:a16="http://schemas.microsoft.com/office/drawing/2014/main" id="{3A04581E-2C50-9C44-86FB-A941B9964D4F}"/>
              </a:ext>
            </a:extLst>
          </p:cNvPr>
          <p:cNvSpPr txBox="1"/>
          <p:nvPr/>
        </p:nvSpPr>
        <p:spPr>
          <a:xfrm>
            <a:off x="673880" y="5316172"/>
            <a:ext cx="4854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Pas de transition ISB en incidence normale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F2E75A5-C75C-5A47-83C8-04CCFFA3A8A1}"/>
                  </a:ext>
                </a:extLst>
              </p:cNvPr>
              <p:cNvSpPr/>
              <p:nvPr/>
            </p:nvSpPr>
            <p:spPr>
              <a:xfrm>
                <a:off x="9615051" y="4135284"/>
                <a:ext cx="21160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fr-FR" sz="16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295</m:t>
                          </m:r>
                          <m:r>
                            <a:rPr lang="fr-FR" sz="16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fr-FR" sz="1600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16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25 </m:t>
                      </m:r>
                      <m:r>
                        <a:rPr lang="fr-FR" sz="16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F2E75A5-C75C-5A47-83C8-04CCFFA3A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051" y="4135284"/>
                <a:ext cx="2116028" cy="338554"/>
              </a:xfrm>
              <a:prstGeom prst="rect">
                <a:avLst/>
              </a:prstGeom>
              <a:blipFill>
                <a:blip r:embed="rId7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ZoneTexte 60">
            <a:extLst>
              <a:ext uri="{FF2B5EF4-FFF2-40B4-BE49-F238E27FC236}">
                <a16:creationId xmlns:a16="http://schemas.microsoft.com/office/drawing/2014/main" id="{CFED4082-5C17-5B4D-B5F8-66968AD83050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74A1C58-02FC-2944-949D-41393A08911A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E0FB7998-4CF7-BD4E-B69A-723DF4CFC6F8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Besoins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05ECB8B-5FFB-B842-B91C-A7001D9B33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19559" t="29211" r="17060" b="11365"/>
          <a:stretch/>
        </p:blipFill>
        <p:spPr>
          <a:xfrm>
            <a:off x="3549532" y="3726961"/>
            <a:ext cx="1828157" cy="1333143"/>
          </a:xfrm>
          <a:prstGeom prst="rect">
            <a:avLst/>
          </a:prstGeom>
        </p:spPr>
      </p:pic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5CD4798B-FE77-1E44-B57A-0B7B6063A677}"/>
              </a:ext>
            </a:extLst>
          </p:cNvPr>
          <p:cNvCxnSpPr/>
          <p:nvPr/>
        </p:nvCxnSpPr>
        <p:spPr>
          <a:xfrm flipV="1">
            <a:off x="4853337" y="3390508"/>
            <a:ext cx="416620" cy="38102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2041021D-C734-1B4D-A30A-CC73EDAA645D}"/>
              </a:ext>
            </a:extLst>
          </p:cNvPr>
          <p:cNvCxnSpPr/>
          <p:nvPr/>
        </p:nvCxnSpPr>
        <p:spPr>
          <a:xfrm flipV="1">
            <a:off x="4087110" y="3397753"/>
            <a:ext cx="416620" cy="38102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9C17E746-7BD3-8245-B8D5-E4E86ECD2402}"/>
              </a:ext>
            </a:extLst>
          </p:cNvPr>
          <p:cNvCxnSpPr>
            <a:cxnSpLocks/>
          </p:cNvCxnSpPr>
          <p:nvPr/>
        </p:nvCxnSpPr>
        <p:spPr>
          <a:xfrm flipV="1">
            <a:off x="4834440" y="4352771"/>
            <a:ext cx="551296" cy="502330"/>
          </a:xfrm>
          <a:prstGeom prst="line">
            <a:avLst/>
          </a:prstGeom>
          <a:ln w="12700">
            <a:solidFill>
              <a:schemeClr val="dk1">
                <a:alpha val="51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Flèche vers le bas 39">
            <a:extLst>
              <a:ext uri="{FF2B5EF4-FFF2-40B4-BE49-F238E27FC236}">
                <a16:creationId xmlns:a16="http://schemas.microsoft.com/office/drawing/2014/main" id="{A03ED748-A9A2-5642-9671-9773CEC36F69}"/>
              </a:ext>
            </a:extLst>
          </p:cNvPr>
          <p:cNvSpPr/>
          <p:nvPr/>
        </p:nvSpPr>
        <p:spPr>
          <a:xfrm rot="13490279">
            <a:off x="4537244" y="3386785"/>
            <a:ext cx="118277" cy="425970"/>
          </a:xfrm>
          <a:prstGeom prst="downArrow">
            <a:avLst/>
          </a:prstGeom>
          <a:solidFill>
            <a:srgbClr val="00B0F0"/>
          </a:solidFill>
          <a:ln w="6350">
            <a:solidFill>
              <a:schemeClr val="bg1">
                <a:lumMod val="95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48399E2-CD14-DA4F-A90B-4E5C0EC507D4}"/>
              </a:ext>
            </a:extLst>
          </p:cNvPr>
          <p:cNvCxnSpPr>
            <a:cxnSpLocks/>
          </p:cNvCxnSpPr>
          <p:nvPr/>
        </p:nvCxnSpPr>
        <p:spPr>
          <a:xfrm flipV="1">
            <a:off x="4088879" y="4339163"/>
            <a:ext cx="641928" cy="5112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B9CA60B0-EF83-4244-8764-DF357629ED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6000"/>
          </a:blip>
          <a:srcRect l="38755" t="72474" r="37869" b="25488"/>
          <a:stretch/>
        </p:blipFill>
        <p:spPr>
          <a:xfrm>
            <a:off x="4111407" y="4697444"/>
            <a:ext cx="674254" cy="4571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221E520-2DFD-3E4C-843C-7E8F0906B0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6000"/>
          </a:blip>
          <a:srcRect l="38754" t="57991" r="36091" b="39461"/>
          <a:stretch/>
        </p:blipFill>
        <p:spPr>
          <a:xfrm>
            <a:off x="4093460" y="4372610"/>
            <a:ext cx="725555" cy="5715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2A333E07-6E18-3145-AE0C-C6FFFF74AE18}"/>
              </a:ext>
            </a:extLst>
          </p:cNvPr>
          <p:cNvSpPr txBox="1"/>
          <p:nvPr/>
        </p:nvSpPr>
        <p:spPr>
          <a:xfrm>
            <a:off x="3167684" y="797798"/>
            <a:ext cx="5900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Détecteur LWIR rapide température ambiante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2D972C3-3910-1E4A-A6A4-8966857EFB39}"/>
              </a:ext>
            </a:extLst>
          </p:cNvPr>
          <p:cNvSpPr txBox="1"/>
          <p:nvPr/>
        </p:nvSpPr>
        <p:spPr>
          <a:xfrm>
            <a:off x="3901724" y="1897868"/>
            <a:ext cx="444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Technologie Inter-SousBande (ISB)</a:t>
            </a:r>
          </a:p>
        </p:txBody>
      </p:sp>
      <p:sp>
        <p:nvSpPr>
          <p:cNvPr id="39" name="Flèche vers la droite 38">
            <a:extLst>
              <a:ext uri="{FF2B5EF4-FFF2-40B4-BE49-F238E27FC236}">
                <a16:creationId xmlns:a16="http://schemas.microsoft.com/office/drawing/2014/main" id="{FC23D7E2-24AF-474D-AEE1-13A04222C728}"/>
              </a:ext>
            </a:extLst>
          </p:cNvPr>
          <p:cNvSpPr/>
          <p:nvPr/>
        </p:nvSpPr>
        <p:spPr>
          <a:xfrm rot="10800000">
            <a:off x="9161932" y="631911"/>
            <a:ext cx="2282000" cy="810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8CC7DEB-1750-A242-A750-AF4E2626A2DF}"/>
              </a:ext>
            </a:extLst>
          </p:cNvPr>
          <p:cNvSpPr txBox="1"/>
          <p:nvPr/>
        </p:nvSpPr>
        <p:spPr>
          <a:xfrm>
            <a:off x="9369740" y="858018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Com-espace-libre</a:t>
            </a:r>
          </a:p>
        </p:txBody>
      </p:sp>
      <p:sp>
        <p:nvSpPr>
          <p:cNvPr id="42" name="Flèche vers la droite 41">
            <a:extLst>
              <a:ext uri="{FF2B5EF4-FFF2-40B4-BE49-F238E27FC236}">
                <a16:creationId xmlns:a16="http://schemas.microsoft.com/office/drawing/2014/main" id="{09612EE8-74C6-7340-AF81-AA9A689B75CE}"/>
              </a:ext>
            </a:extLst>
          </p:cNvPr>
          <p:cNvSpPr/>
          <p:nvPr/>
        </p:nvSpPr>
        <p:spPr>
          <a:xfrm rot="5400000">
            <a:off x="5891558" y="1402052"/>
            <a:ext cx="451482" cy="377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D0EE60C-AB10-DE40-8986-DB9F404A0942}"/>
              </a:ext>
            </a:extLst>
          </p:cNvPr>
          <p:cNvSpPr txBox="1"/>
          <p:nvPr/>
        </p:nvSpPr>
        <p:spPr>
          <a:xfrm>
            <a:off x="1266956" y="820439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Spectro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91E45FD-9112-3B48-8F6B-B9552F3A3E2D}"/>
              </a:ext>
            </a:extLst>
          </p:cNvPr>
          <p:cNvSpPr txBox="1"/>
          <p:nvPr/>
        </p:nvSpPr>
        <p:spPr>
          <a:xfrm>
            <a:off x="1" y="16591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Besoins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0452096-F3FB-2747-BFC1-AA1727AA5FD0}"/>
              </a:ext>
            </a:extLst>
          </p:cNvPr>
          <p:cNvSpPr/>
          <p:nvPr/>
        </p:nvSpPr>
        <p:spPr>
          <a:xfrm>
            <a:off x="291405" y="2882799"/>
            <a:ext cx="5686304" cy="28195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78A262F-F305-6B47-A88C-3BCAE34E5DA4}"/>
              </a:ext>
            </a:extLst>
          </p:cNvPr>
          <p:cNvSpPr txBox="1"/>
          <p:nvPr/>
        </p:nvSpPr>
        <p:spPr>
          <a:xfrm>
            <a:off x="210065" y="2435939"/>
            <a:ext cx="290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Problème 1 : L’absorption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ED53DFA-25F3-294F-8CE6-D02DCB854EA4}"/>
              </a:ext>
            </a:extLst>
          </p:cNvPr>
          <p:cNvSpPr/>
          <p:nvPr/>
        </p:nvSpPr>
        <p:spPr>
          <a:xfrm>
            <a:off x="6214292" y="2870710"/>
            <a:ext cx="5722459" cy="16193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B69E9D1-DC36-4E44-8C3C-46146275F1CE}"/>
              </a:ext>
            </a:extLst>
          </p:cNvPr>
          <p:cNvSpPr txBox="1"/>
          <p:nvPr/>
        </p:nvSpPr>
        <p:spPr>
          <a:xfrm>
            <a:off x="6138355" y="2476543"/>
            <a:ext cx="386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Problème 2: Le courant d’obscurité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C12F7EF7-82D0-3E43-93D1-1FF353F47C6E}"/>
                  </a:ext>
                </a:extLst>
              </p:cNvPr>
              <p:cNvSpPr txBox="1"/>
              <p:nvPr/>
            </p:nvSpPr>
            <p:spPr>
              <a:xfrm>
                <a:off x="6284979" y="3179308"/>
                <a:ext cx="4317399" cy="10636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2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fr-FR" sz="2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f>
                        <m:fPr>
                          <m:ctrlP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>
                            <m:sSubPr>
                              <m:ctrlPr>
                                <a:rPr lang="fr-FR" sz="22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sz="22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22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fr-FR" sz="22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200" b="0" i="1" smtClean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fr-FR" sz="22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fr-FR" sz="22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</m:sub>
                                  </m:sSub>
                                  <m:r>
                                    <a:rPr lang="fr-FR" sz="22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(−</m:t>
                                      </m:r>
                                      <m:sSub>
                                        <m:sSubPr>
                                          <m:ctrlP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𝐼𝑆𝐵</m:t>
                                          </m:r>
                                        </m:sub>
                                      </m:sSub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  <m:r>
                        <a:rPr lang="fr-FR" sz="2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C12F7EF7-82D0-3E43-93D1-1FF353F47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979" y="3179308"/>
                <a:ext cx="4317399" cy="1063689"/>
              </a:xfrm>
              <a:prstGeom prst="rect">
                <a:avLst/>
              </a:prstGeom>
              <a:blipFill>
                <a:blip r:embed="rId9"/>
                <a:stretch>
                  <a:fillRect l="-880" t="-1176" r="-20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C70E54B3-9EEA-3E47-9622-D740FCF921EE}"/>
                  </a:ext>
                </a:extLst>
              </p:cNvPr>
              <p:cNvSpPr txBox="1"/>
              <p:nvPr/>
            </p:nvSpPr>
            <p:spPr>
              <a:xfrm>
                <a:off x="8504980" y="4624335"/>
                <a:ext cx="1311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rgbClr val="00E5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∝ℏ</m:t>
                      </m:r>
                      <m:sSub>
                        <m:sSubPr>
                          <m:ctrlPr>
                            <a:rPr lang="fr-FR" sz="2800" i="1" smtClean="0">
                              <a:solidFill>
                                <a:srgbClr val="00E5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00E5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00E5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𝐿𝑂</m:t>
                          </m:r>
                        </m:sub>
                      </m:sSub>
                    </m:oMath>
                  </m:oMathPara>
                </a14:m>
                <a:endParaRPr lang="fr-FR" sz="2800" i="1" dirty="0">
                  <a:solidFill>
                    <a:srgbClr val="00E565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C70E54B3-9EEA-3E47-9622-D740FCF92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980" y="4624335"/>
                <a:ext cx="1311682" cy="523220"/>
              </a:xfrm>
              <a:prstGeom prst="rect">
                <a:avLst/>
              </a:prstGeom>
              <a:blipFill>
                <a:blip r:embed="rId10"/>
                <a:stretch>
                  <a:fillRect r="-962"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8E000DE-5824-4549-BC2F-A5E606AF291A}"/>
              </a:ext>
            </a:extLst>
          </p:cNvPr>
          <p:cNvCxnSpPr>
            <a:cxnSpLocks/>
          </p:cNvCxnSpPr>
          <p:nvPr/>
        </p:nvCxnSpPr>
        <p:spPr>
          <a:xfrm>
            <a:off x="8876661" y="4045509"/>
            <a:ext cx="58352" cy="68899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E6851A82-FCD5-024B-AA4D-976104398C64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0616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B3EAB5-3453-7940-A9D5-EA3E2D99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71464F-3667-B647-934A-C494BAF9544A}"/>
              </a:ext>
            </a:extLst>
          </p:cNvPr>
          <p:cNvSpPr txBox="1"/>
          <p:nvPr/>
        </p:nvSpPr>
        <p:spPr>
          <a:xfrm>
            <a:off x="1" y="16591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Besoins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5012663B-70C6-814D-9D07-621C2FF8B245}"/>
                  </a:ext>
                </a:extLst>
              </p:cNvPr>
              <p:cNvSpPr txBox="1"/>
              <p:nvPr/>
            </p:nvSpPr>
            <p:spPr>
              <a:xfrm>
                <a:off x="6284979" y="3107588"/>
                <a:ext cx="5271251" cy="1147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2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fr-FR" sz="2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f>
                        <m:fPr>
                          <m:ctrlP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20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2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𝐿𝑂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22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sz="2200" i="1" smtClean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2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2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fr-FR" sz="22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</m:sub>
                                      </m:sSub>
                                      <m:r>
                                        <a:rPr lang="fr-FR" sz="22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sz="2200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200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fr-FR" sz="2200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𝐿𝑂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22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(−</m:t>
                                      </m:r>
                                      <m:sSub>
                                        <m:sSubPr>
                                          <m:ctrlP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𝐼𝑆𝐵</m:t>
                                          </m:r>
                                        </m:sub>
                                      </m:sSub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  <m:r>
                        <a:rPr lang="fr-FR" sz="2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5012663B-70C6-814D-9D07-621C2FF8B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979" y="3107588"/>
                <a:ext cx="5271251" cy="1147622"/>
              </a:xfrm>
              <a:prstGeom prst="rect">
                <a:avLst/>
              </a:prstGeom>
              <a:blipFill>
                <a:blip r:embed="rId5"/>
                <a:stretch>
                  <a:fillRect l="-480" r="-1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2EBB7B84-B277-3F4A-9FF9-DD3AA617B458}"/>
              </a:ext>
            </a:extLst>
          </p:cNvPr>
          <p:cNvSpPr/>
          <p:nvPr/>
        </p:nvSpPr>
        <p:spPr>
          <a:xfrm>
            <a:off x="6214292" y="2870710"/>
            <a:ext cx="5722459" cy="161930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AEA2971-897E-CC49-9D51-E6E724F6391E}"/>
              </a:ext>
            </a:extLst>
          </p:cNvPr>
          <p:cNvSpPr/>
          <p:nvPr/>
        </p:nvSpPr>
        <p:spPr>
          <a:xfrm>
            <a:off x="291405" y="2882799"/>
            <a:ext cx="5686304" cy="28195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0A47B8B-01CE-9A49-A7A3-FA9FC6597632}"/>
              </a:ext>
            </a:extLst>
          </p:cNvPr>
          <p:cNvSpPr txBox="1"/>
          <p:nvPr/>
        </p:nvSpPr>
        <p:spPr>
          <a:xfrm>
            <a:off x="210065" y="2435939"/>
            <a:ext cx="334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92D05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Solution 1 : L’antenne optique</a:t>
            </a:r>
          </a:p>
        </p:txBody>
      </p:sp>
      <p:pic>
        <p:nvPicPr>
          <p:cNvPr id="5" name="Sans titre" descr="Sans titre">
            <a:hlinkClick r:id="" action="ppaction://media"/>
            <a:extLst>
              <a:ext uri="{FF2B5EF4-FFF2-40B4-BE49-F238E27FC236}">
                <a16:creationId xmlns:a16="http://schemas.microsoft.com/office/drawing/2014/main" id="{F81A3819-5C78-6845-A84A-B839C9656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7839" y="3920438"/>
            <a:ext cx="2085475" cy="1564105"/>
          </a:xfrm>
          <a:prstGeom prst="rect">
            <a:avLst/>
          </a:prstGeom>
        </p:spPr>
      </p:pic>
      <p:pic>
        <p:nvPicPr>
          <p:cNvPr id="34" name="Picture 45">
            <a:extLst>
              <a:ext uri="{FF2B5EF4-FFF2-40B4-BE49-F238E27FC236}">
                <a16:creationId xmlns:a16="http://schemas.microsoft.com/office/drawing/2014/main" id="{F7E5D0C6-A984-EC4D-B186-3D562DADF1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4" t="5587" r="11440" b="6328"/>
          <a:stretch/>
        </p:blipFill>
        <p:spPr>
          <a:xfrm>
            <a:off x="763633" y="3992209"/>
            <a:ext cx="1425912" cy="1497207"/>
          </a:xfrm>
          <a:prstGeom prst="rect">
            <a:avLst/>
          </a:prstGeom>
        </p:spPr>
      </p:pic>
      <p:sp>
        <p:nvSpPr>
          <p:cNvPr id="36" name="Freeform 48">
            <a:extLst>
              <a:ext uri="{FF2B5EF4-FFF2-40B4-BE49-F238E27FC236}">
                <a16:creationId xmlns:a16="http://schemas.microsoft.com/office/drawing/2014/main" id="{7E41129F-36E6-444F-BAEF-2E14899CAF34}"/>
              </a:ext>
            </a:extLst>
          </p:cNvPr>
          <p:cNvSpPr/>
          <p:nvPr/>
        </p:nvSpPr>
        <p:spPr bwMode="auto">
          <a:xfrm>
            <a:off x="430215" y="3392861"/>
            <a:ext cx="496711" cy="1245181"/>
          </a:xfrm>
          <a:custGeom>
            <a:avLst/>
            <a:gdLst>
              <a:gd name="connsiteX0" fmla="*/ 0 w 778476"/>
              <a:gd name="connsiteY0" fmla="*/ 0 h 1940011"/>
              <a:gd name="connsiteX1" fmla="*/ 778476 w 778476"/>
              <a:gd name="connsiteY1" fmla="*/ 1940011 h 1940011"/>
              <a:gd name="connsiteX2" fmla="*/ 778476 w 778476"/>
              <a:gd name="connsiteY2" fmla="*/ 1940011 h 1940011"/>
              <a:gd name="connsiteX3" fmla="*/ 778476 w 778476"/>
              <a:gd name="connsiteY3" fmla="*/ 1940011 h 1940011"/>
              <a:gd name="connsiteX0" fmla="*/ 0 w 778476"/>
              <a:gd name="connsiteY0" fmla="*/ 0 h 1940011"/>
              <a:gd name="connsiteX1" fmla="*/ 778476 w 778476"/>
              <a:gd name="connsiteY1" fmla="*/ 1940011 h 1940011"/>
              <a:gd name="connsiteX2" fmla="*/ 778476 w 778476"/>
              <a:gd name="connsiteY2" fmla="*/ 1940011 h 1940011"/>
              <a:gd name="connsiteX3" fmla="*/ 778476 w 778476"/>
              <a:gd name="connsiteY3" fmla="*/ 1940011 h 194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476" h="1940011">
                <a:moveTo>
                  <a:pt x="0" y="0"/>
                </a:moveTo>
                <a:cubicBezTo>
                  <a:pt x="0" y="1486929"/>
                  <a:pt x="518984" y="1293341"/>
                  <a:pt x="778476" y="1940011"/>
                </a:cubicBezTo>
                <a:lnTo>
                  <a:pt x="778476" y="1940011"/>
                </a:lnTo>
                <a:lnTo>
                  <a:pt x="778476" y="1940011"/>
                </a:lnTo>
              </a:path>
            </a:pathLst>
          </a:custGeom>
          <a:noFill/>
          <a:ln w="9525" cap="flat" cmpd="sng" algn="ctr">
            <a:solidFill>
              <a:srgbClr val="F918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1" i="0" u="none" strike="noStrike" cap="none" normalizeH="0" baseline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latin typeface="Arial" charset="0"/>
            </a:endParaRPr>
          </a:p>
        </p:txBody>
      </p:sp>
      <p:sp>
        <p:nvSpPr>
          <p:cNvPr id="37" name="Freeform 49">
            <a:extLst>
              <a:ext uri="{FF2B5EF4-FFF2-40B4-BE49-F238E27FC236}">
                <a16:creationId xmlns:a16="http://schemas.microsoft.com/office/drawing/2014/main" id="{83C9A342-85C8-5540-AD45-9185BD2358D2}"/>
              </a:ext>
            </a:extLst>
          </p:cNvPr>
          <p:cNvSpPr/>
          <p:nvPr/>
        </p:nvSpPr>
        <p:spPr bwMode="auto">
          <a:xfrm flipH="1">
            <a:off x="2016790" y="3392861"/>
            <a:ext cx="496713" cy="1245181"/>
          </a:xfrm>
          <a:custGeom>
            <a:avLst/>
            <a:gdLst>
              <a:gd name="connsiteX0" fmla="*/ 0 w 778476"/>
              <a:gd name="connsiteY0" fmla="*/ 0 h 1940011"/>
              <a:gd name="connsiteX1" fmla="*/ 778476 w 778476"/>
              <a:gd name="connsiteY1" fmla="*/ 1940011 h 1940011"/>
              <a:gd name="connsiteX2" fmla="*/ 778476 w 778476"/>
              <a:gd name="connsiteY2" fmla="*/ 1940011 h 1940011"/>
              <a:gd name="connsiteX3" fmla="*/ 778476 w 778476"/>
              <a:gd name="connsiteY3" fmla="*/ 1940011 h 1940011"/>
              <a:gd name="connsiteX0" fmla="*/ 0 w 778476"/>
              <a:gd name="connsiteY0" fmla="*/ 0 h 1940011"/>
              <a:gd name="connsiteX1" fmla="*/ 778476 w 778476"/>
              <a:gd name="connsiteY1" fmla="*/ 1940011 h 1940011"/>
              <a:gd name="connsiteX2" fmla="*/ 778476 w 778476"/>
              <a:gd name="connsiteY2" fmla="*/ 1940011 h 1940011"/>
              <a:gd name="connsiteX3" fmla="*/ 778476 w 778476"/>
              <a:gd name="connsiteY3" fmla="*/ 1940011 h 194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476" h="1940011">
                <a:moveTo>
                  <a:pt x="0" y="0"/>
                </a:moveTo>
                <a:cubicBezTo>
                  <a:pt x="0" y="1486929"/>
                  <a:pt x="518984" y="1293341"/>
                  <a:pt x="778476" y="1940011"/>
                </a:cubicBezTo>
                <a:lnTo>
                  <a:pt x="778476" y="1940011"/>
                </a:lnTo>
                <a:lnTo>
                  <a:pt x="778476" y="1940011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1" i="0" u="none" strike="noStrike" cap="none" normalizeH="0" baseline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latin typeface="Arial" charset="0"/>
            </a:endParaRPr>
          </a:p>
        </p:txBody>
      </p:sp>
      <p:sp>
        <p:nvSpPr>
          <p:cNvPr id="38" name="TextBox 50">
            <a:extLst>
              <a:ext uri="{FF2B5EF4-FFF2-40B4-BE49-F238E27FC236}">
                <a16:creationId xmlns:a16="http://schemas.microsoft.com/office/drawing/2014/main" id="{1DD38C50-2016-844D-9DCF-09791259B488}"/>
              </a:ext>
            </a:extLst>
          </p:cNvPr>
          <p:cNvSpPr txBox="1"/>
          <p:nvPr/>
        </p:nvSpPr>
        <p:spPr>
          <a:xfrm>
            <a:off x="841853" y="2992279"/>
            <a:ext cx="13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Section </a:t>
            </a:r>
            <a:r>
              <a:rPr lang="fr-FR" sz="1400" i="1" dirty="0">
                <a:solidFill>
                  <a:schemeClr val="bg1"/>
                </a:solidFill>
              </a:rPr>
              <a:t>efficace</a:t>
            </a:r>
          </a:p>
        </p:txBody>
      </p:sp>
      <p:sp>
        <p:nvSpPr>
          <p:cNvPr id="35" name="Oval 47">
            <a:extLst>
              <a:ext uri="{FF2B5EF4-FFF2-40B4-BE49-F238E27FC236}">
                <a16:creationId xmlns:a16="http://schemas.microsoft.com/office/drawing/2014/main" id="{1472B0A0-303E-AF44-9246-0F3F3362D8C0}"/>
              </a:ext>
            </a:extLst>
          </p:cNvPr>
          <p:cNvSpPr/>
          <p:nvPr/>
        </p:nvSpPr>
        <p:spPr bwMode="auto">
          <a:xfrm>
            <a:off x="424240" y="3285284"/>
            <a:ext cx="2109405" cy="196730"/>
          </a:xfrm>
          <a:prstGeom prst="ellipse">
            <a:avLst/>
          </a:prstGeom>
          <a:gradFill>
            <a:gsLst>
              <a:gs pos="0">
                <a:srgbClr val="960000"/>
              </a:gs>
              <a:gs pos="24000">
                <a:srgbClr val="FFB000"/>
              </a:gs>
              <a:gs pos="52000">
                <a:srgbClr val="6AFF6A"/>
              </a:gs>
              <a:gs pos="72000">
                <a:srgbClr val="00FFFF"/>
              </a:gs>
              <a:gs pos="100000">
                <a:srgbClr val="060083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CF2AB90-FDB0-9F47-A47C-EA691EEBABF9}"/>
              </a:ext>
            </a:extLst>
          </p:cNvPr>
          <p:cNvSpPr txBox="1"/>
          <p:nvPr/>
        </p:nvSpPr>
        <p:spPr>
          <a:xfrm>
            <a:off x="0" y="5769352"/>
            <a:ext cx="3656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 : Y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Todorov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Optics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Express ﻿13886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(2010)</a:t>
            </a:r>
          </a:p>
          <a:p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975FD3-880F-904A-A7F7-F253257EA0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893" b="10617"/>
          <a:stretch/>
        </p:blipFill>
        <p:spPr>
          <a:xfrm>
            <a:off x="4079133" y="3052543"/>
            <a:ext cx="1733429" cy="133403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C6731C4-9F7C-3C40-B721-CBF127D5E770}"/>
              </a:ext>
            </a:extLst>
          </p:cNvPr>
          <p:cNvSpPr txBox="1"/>
          <p:nvPr/>
        </p:nvSpPr>
        <p:spPr>
          <a:xfrm>
            <a:off x="4053733" y="3105566"/>
            <a:ext cx="694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métal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9AFA29-CA11-0C4F-AE04-A72DA505A195}"/>
              </a:ext>
            </a:extLst>
          </p:cNvPr>
          <p:cNvSpPr txBox="1"/>
          <p:nvPr/>
        </p:nvSpPr>
        <p:spPr>
          <a:xfrm>
            <a:off x="6138355" y="2476543"/>
            <a:ext cx="298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92D05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Solution 2: l’hétérodynage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03C9D5F-5BDD-C04C-BF18-B1EB75309690}"/>
              </a:ext>
            </a:extLst>
          </p:cNvPr>
          <p:cNvSpPr txBox="1"/>
          <p:nvPr/>
        </p:nvSpPr>
        <p:spPr>
          <a:xfrm>
            <a:off x="4773939" y="3264683"/>
            <a:ext cx="694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métal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EE06E9A-8C54-4E4C-9DDC-D11EBB6765B8}"/>
              </a:ext>
            </a:extLst>
          </p:cNvPr>
          <p:cNvSpPr txBox="1"/>
          <p:nvPr/>
        </p:nvSpPr>
        <p:spPr>
          <a:xfrm rot="977366">
            <a:off x="4653139" y="3866177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QW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D0D991D-A935-A04D-99F8-F78BCAA1CB06}"/>
              </a:ext>
            </a:extLst>
          </p:cNvPr>
          <p:cNvSpPr txBox="1"/>
          <p:nvPr/>
        </p:nvSpPr>
        <p:spPr>
          <a:xfrm>
            <a:off x="1161106" y="4796881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QW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791C768-3029-844B-A15E-2979EC2F5BA4}"/>
              </a:ext>
            </a:extLst>
          </p:cNvPr>
          <p:cNvSpPr txBox="1"/>
          <p:nvPr/>
        </p:nvSpPr>
        <p:spPr>
          <a:xfrm>
            <a:off x="7459037" y="4596508"/>
            <a:ext cx="2680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Détecteur « insaturable »</a:t>
            </a:r>
          </a:p>
          <a:p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et rapide</a:t>
            </a:r>
          </a:p>
        </p:txBody>
      </p:sp>
      <p:sp>
        <p:nvSpPr>
          <p:cNvPr id="62" name="Flèche vers la droite 61">
            <a:extLst>
              <a:ext uri="{FF2B5EF4-FFF2-40B4-BE49-F238E27FC236}">
                <a16:creationId xmlns:a16="http://schemas.microsoft.com/office/drawing/2014/main" id="{80C5ED2E-F431-6A45-93A1-27C86A9889F4}"/>
              </a:ext>
            </a:extLst>
          </p:cNvPr>
          <p:cNvSpPr/>
          <p:nvPr/>
        </p:nvSpPr>
        <p:spPr>
          <a:xfrm>
            <a:off x="5831629" y="5270408"/>
            <a:ext cx="546293" cy="258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A59C10D-5AE1-694F-A7C4-60D798461CE5}"/>
              </a:ext>
            </a:extLst>
          </p:cNvPr>
          <p:cNvSpPr txBox="1"/>
          <p:nvPr/>
        </p:nvSpPr>
        <p:spPr>
          <a:xfrm>
            <a:off x="6406003" y="5214819"/>
            <a:ext cx="276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Versatilité de fabrication  </a:t>
            </a:r>
          </a:p>
        </p:txBody>
      </p:sp>
      <p:sp>
        <p:nvSpPr>
          <p:cNvPr id="22" name="Virage 21">
            <a:extLst>
              <a:ext uri="{FF2B5EF4-FFF2-40B4-BE49-F238E27FC236}">
                <a16:creationId xmlns:a16="http://schemas.microsoft.com/office/drawing/2014/main" id="{A219005B-6083-D84C-9032-E40A1BB3C98D}"/>
              </a:ext>
            </a:extLst>
          </p:cNvPr>
          <p:cNvSpPr/>
          <p:nvPr/>
        </p:nvSpPr>
        <p:spPr>
          <a:xfrm flipV="1">
            <a:off x="6834110" y="4402122"/>
            <a:ext cx="624927" cy="65195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22977B5-7FEF-A44D-BF62-C9BD4F0C53E7}"/>
              </a:ext>
            </a:extLst>
          </p:cNvPr>
          <p:cNvSpPr txBox="1"/>
          <p:nvPr/>
        </p:nvSpPr>
        <p:spPr>
          <a:xfrm>
            <a:off x="6927603" y="5584151"/>
            <a:ext cx="437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IB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85564D9B-A2B3-044F-BC77-C7088C6FA48A}"/>
              </a:ext>
            </a:extLst>
          </p:cNvPr>
          <p:cNvSpPr txBox="1"/>
          <p:nvPr/>
        </p:nvSpPr>
        <p:spPr>
          <a:xfrm>
            <a:off x="7477885" y="5584151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ISB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0" name="Encre 69">
                <a:extLst>
                  <a:ext uri="{FF2B5EF4-FFF2-40B4-BE49-F238E27FC236}">
                    <a16:creationId xmlns:a16="http://schemas.microsoft.com/office/drawing/2014/main" id="{F989439E-114A-C148-A031-9D86386EBAC0}"/>
                  </a:ext>
                </a:extLst>
              </p14:cNvPr>
              <p14:cNvContentPartPr/>
              <p14:nvPr/>
            </p14:nvContentPartPr>
            <p14:xfrm>
              <a:off x="7515807" y="5819927"/>
              <a:ext cx="549360" cy="360"/>
            </p14:xfrm>
          </p:contentPart>
        </mc:Choice>
        <mc:Fallback xmlns="">
          <p:pic>
            <p:nvPicPr>
              <p:cNvPr id="70" name="Encre 69">
                <a:extLst>
                  <a:ext uri="{FF2B5EF4-FFF2-40B4-BE49-F238E27FC236}">
                    <a16:creationId xmlns:a16="http://schemas.microsoft.com/office/drawing/2014/main" id="{F989439E-114A-C148-A031-9D86386EBA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1807" y="5711927"/>
                <a:ext cx="657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ZoneTexte 79">
            <a:extLst>
              <a:ext uri="{FF2B5EF4-FFF2-40B4-BE49-F238E27FC236}">
                <a16:creationId xmlns:a16="http://schemas.microsoft.com/office/drawing/2014/main" id="{9708506B-65DB-814D-B921-1B59CB235D16}"/>
              </a:ext>
            </a:extLst>
          </p:cNvPr>
          <p:cNvSpPr txBox="1"/>
          <p:nvPr/>
        </p:nvSpPr>
        <p:spPr>
          <a:xfrm>
            <a:off x="10168010" y="4709106"/>
            <a:ext cx="437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IB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5E5D77A8-2B62-864E-B10A-556049E4EDD8}"/>
              </a:ext>
            </a:extLst>
          </p:cNvPr>
          <p:cNvSpPr txBox="1"/>
          <p:nvPr/>
        </p:nvSpPr>
        <p:spPr>
          <a:xfrm>
            <a:off x="10718292" y="4709106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ISB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2" name="Encre 81">
                <a:extLst>
                  <a:ext uri="{FF2B5EF4-FFF2-40B4-BE49-F238E27FC236}">
                    <a16:creationId xmlns:a16="http://schemas.microsoft.com/office/drawing/2014/main" id="{33BB8309-C2E8-C04F-8CCA-2628A501988D}"/>
                  </a:ext>
                </a:extLst>
              </p14:cNvPr>
              <p14:cNvContentPartPr/>
              <p14:nvPr/>
            </p14:nvContentPartPr>
            <p14:xfrm>
              <a:off x="10756214" y="4944882"/>
              <a:ext cx="549360" cy="360"/>
            </p14:xfrm>
          </p:contentPart>
        </mc:Choice>
        <mc:Fallback xmlns="">
          <p:pic>
            <p:nvPicPr>
              <p:cNvPr id="82" name="Encre 81">
                <a:extLst>
                  <a:ext uri="{FF2B5EF4-FFF2-40B4-BE49-F238E27FC236}">
                    <a16:creationId xmlns:a16="http://schemas.microsoft.com/office/drawing/2014/main" id="{33BB8309-C2E8-C04F-8CCA-2628A501988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02214" y="4836882"/>
                <a:ext cx="657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ZoneTexte 82">
            <a:extLst>
              <a:ext uri="{FF2B5EF4-FFF2-40B4-BE49-F238E27FC236}">
                <a16:creationId xmlns:a16="http://schemas.microsoft.com/office/drawing/2014/main" id="{AFB3D513-FE2B-3249-ADD5-9505A6726945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E04743F9-9EA5-D340-8C2C-F6A2DF4CBB61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06E2856D-5023-E745-8B15-5DE910707FA6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Besoins 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D6A38E0-AB6E-A648-BE0A-F4A9CA92251D}"/>
              </a:ext>
            </a:extLst>
          </p:cNvPr>
          <p:cNvSpPr txBox="1"/>
          <p:nvPr/>
        </p:nvSpPr>
        <p:spPr>
          <a:xfrm>
            <a:off x="3901724" y="1897868"/>
            <a:ext cx="444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Technologie Inter-SousBande (ISB)</a:t>
            </a:r>
          </a:p>
        </p:txBody>
      </p:sp>
      <p:sp>
        <p:nvSpPr>
          <p:cNvPr id="69" name="Flèche vers la droite 68">
            <a:extLst>
              <a:ext uri="{FF2B5EF4-FFF2-40B4-BE49-F238E27FC236}">
                <a16:creationId xmlns:a16="http://schemas.microsoft.com/office/drawing/2014/main" id="{0AD1E029-01E2-6047-BFB9-70AF73C30CBC}"/>
              </a:ext>
            </a:extLst>
          </p:cNvPr>
          <p:cNvSpPr/>
          <p:nvPr/>
        </p:nvSpPr>
        <p:spPr>
          <a:xfrm rot="5400000">
            <a:off x="5891558" y="1402052"/>
            <a:ext cx="451482" cy="377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7C19820B-CDB3-D04E-A4A7-A43B94074351}"/>
              </a:ext>
            </a:extLst>
          </p:cNvPr>
          <p:cNvSpPr txBox="1"/>
          <p:nvPr/>
        </p:nvSpPr>
        <p:spPr>
          <a:xfrm>
            <a:off x="3167684" y="797798"/>
            <a:ext cx="5900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Détecteur LWIR rapide température ambiante</a:t>
            </a:r>
          </a:p>
        </p:txBody>
      </p:sp>
      <p:sp>
        <p:nvSpPr>
          <p:cNvPr id="78" name="Flèche vers la droite 77">
            <a:extLst>
              <a:ext uri="{FF2B5EF4-FFF2-40B4-BE49-F238E27FC236}">
                <a16:creationId xmlns:a16="http://schemas.microsoft.com/office/drawing/2014/main" id="{341DAA7A-6907-0140-9019-8FCDD6D41B86}"/>
              </a:ext>
            </a:extLst>
          </p:cNvPr>
          <p:cNvSpPr/>
          <p:nvPr/>
        </p:nvSpPr>
        <p:spPr>
          <a:xfrm>
            <a:off x="735180" y="623671"/>
            <a:ext cx="2282000" cy="810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lèche vers la droite 78">
            <a:extLst>
              <a:ext uri="{FF2B5EF4-FFF2-40B4-BE49-F238E27FC236}">
                <a16:creationId xmlns:a16="http://schemas.microsoft.com/office/drawing/2014/main" id="{2A667645-745C-F844-BC4C-327A8F2C0AF7}"/>
              </a:ext>
            </a:extLst>
          </p:cNvPr>
          <p:cNvSpPr/>
          <p:nvPr/>
        </p:nvSpPr>
        <p:spPr>
          <a:xfrm rot="10800000">
            <a:off x="9161932" y="631911"/>
            <a:ext cx="2282000" cy="810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8A02020F-C101-3C46-B58C-A17600B32993}"/>
              </a:ext>
            </a:extLst>
          </p:cNvPr>
          <p:cNvSpPr txBox="1"/>
          <p:nvPr/>
        </p:nvSpPr>
        <p:spPr>
          <a:xfrm>
            <a:off x="9369740" y="858018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Com-espace-libre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44022278-9185-354C-9E85-8AF31A5E2FE9}"/>
              </a:ext>
            </a:extLst>
          </p:cNvPr>
          <p:cNvSpPr txBox="1"/>
          <p:nvPr/>
        </p:nvSpPr>
        <p:spPr>
          <a:xfrm>
            <a:off x="1266956" y="820439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Spectro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8" name="Encre 87">
                <a:extLst>
                  <a:ext uri="{FF2B5EF4-FFF2-40B4-BE49-F238E27FC236}">
                    <a16:creationId xmlns:a16="http://schemas.microsoft.com/office/drawing/2014/main" id="{DAFF3EE2-F3B6-DC44-B8D2-D39FF1FBE62C}"/>
                  </a:ext>
                </a:extLst>
              </p14:cNvPr>
              <p14:cNvContentPartPr/>
              <p14:nvPr/>
            </p14:nvContentPartPr>
            <p14:xfrm rot="2486417">
              <a:off x="10163733" y="4922770"/>
              <a:ext cx="446495" cy="153"/>
            </p14:xfrm>
          </p:contentPart>
        </mc:Choice>
        <mc:Fallback xmlns="">
          <p:pic>
            <p:nvPicPr>
              <p:cNvPr id="88" name="Encre 87">
                <a:extLst>
                  <a:ext uri="{FF2B5EF4-FFF2-40B4-BE49-F238E27FC236}">
                    <a16:creationId xmlns:a16="http://schemas.microsoft.com/office/drawing/2014/main" id="{DAFF3EE2-F3B6-DC44-B8D2-D39FF1FBE6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2486417">
                <a:off x="10133487" y="4897066"/>
                <a:ext cx="506628" cy="51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9" name="Encre 88">
                <a:extLst>
                  <a:ext uri="{FF2B5EF4-FFF2-40B4-BE49-F238E27FC236}">
                    <a16:creationId xmlns:a16="http://schemas.microsoft.com/office/drawing/2014/main" id="{076932E6-DF16-9149-9267-B7E3FCA051EE}"/>
                  </a:ext>
                </a:extLst>
              </p14:cNvPr>
              <p14:cNvContentPartPr/>
              <p14:nvPr/>
            </p14:nvContentPartPr>
            <p14:xfrm rot="18552058">
              <a:off x="10181660" y="4949663"/>
              <a:ext cx="446495" cy="153"/>
            </p14:xfrm>
          </p:contentPart>
        </mc:Choice>
        <mc:Fallback xmlns="">
          <p:pic>
            <p:nvPicPr>
              <p:cNvPr id="89" name="Encre 88">
                <a:extLst>
                  <a:ext uri="{FF2B5EF4-FFF2-40B4-BE49-F238E27FC236}">
                    <a16:creationId xmlns:a16="http://schemas.microsoft.com/office/drawing/2014/main" id="{076932E6-DF16-9149-9267-B7E3FCA051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8552058">
                <a:off x="10151414" y="4923959"/>
                <a:ext cx="506628" cy="51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1" name="Encre 90">
                <a:extLst>
                  <a:ext uri="{FF2B5EF4-FFF2-40B4-BE49-F238E27FC236}">
                    <a16:creationId xmlns:a16="http://schemas.microsoft.com/office/drawing/2014/main" id="{08FCE986-6ECD-A74D-AA64-1C5F88ED868A}"/>
                  </a:ext>
                </a:extLst>
              </p14:cNvPr>
              <p14:cNvContentPartPr/>
              <p14:nvPr/>
            </p14:nvContentPartPr>
            <p14:xfrm rot="2486417">
              <a:off x="6877400" y="5795220"/>
              <a:ext cx="446495" cy="153"/>
            </p14:xfrm>
          </p:contentPart>
        </mc:Choice>
        <mc:Fallback xmlns="">
          <p:pic>
            <p:nvPicPr>
              <p:cNvPr id="91" name="Encre 90">
                <a:extLst>
                  <a:ext uri="{FF2B5EF4-FFF2-40B4-BE49-F238E27FC236}">
                    <a16:creationId xmlns:a16="http://schemas.microsoft.com/office/drawing/2014/main" id="{08FCE986-6ECD-A74D-AA64-1C5F88ED868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2486417">
                <a:off x="6847154" y="5769516"/>
                <a:ext cx="506628" cy="51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2" name="Encre 91">
                <a:extLst>
                  <a:ext uri="{FF2B5EF4-FFF2-40B4-BE49-F238E27FC236}">
                    <a16:creationId xmlns:a16="http://schemas.microsoft.com/office/drawing/2014/main" id="{5DBF5635-9133-3D4C-BE9E-F08A19FE2D68}"/>
                  </a:ext>
                </a:extLst>
              </p14:cNvPr>
              <p14:cNvContentPartPr/>
              <p14:nvPr/>
            </p14:nvContentPartPr>
            <p14:xfrm rot="18552058">
              <a:off x="6895327" y="5822113"/>
              <a:ext cx="446495" cy="153"/>
            </p14:xfrm>
          </p:contentPart>
        </mc:Choice>
        <mc:Fallback xmlns="">
          <p:pic>
            <p:nvPicPr>
              <p:cNvPr id="92" name="Encre 91">
                <a:extLst>
                  <a:ext uri="{FF2B5EF4-FFF2-40B4-BE49-F238E27FC236}">
                    <a16:creationId xmlns:a16="http://schemas.microsoft.com/office/drawing/2014/main" id="{5DBF5635-9133-3D4C-BE9E-F08A19FE2D6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8552058">
                <a:off x="6865081" y="5796409"/>
                <a:ext cx="506628" cy="51255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ZoneTexte 45">
            <a:extLst>
              <a:ext uri="{FF2B5EF4-FFF2-40B4-BE49-F238E27FC236}">
                <a16:creationId xmlns:a16="http://schemas.microsoft.com/office/drawing/2014/main" id="{BA1C6DD0-A1EC-6E44-9804-594CC7A0BA0C}"/>
              </a:ext>
            </a:extLst>
          </p:cNvPr>
          <p:cNvSpPr txBox="1"/>
          <p:nvPr/>
        </p:nvSpPr>
        <p:spPr>
          <a:xfrm>
            <a:off x="3768583" y="5462599"/>
            <a:ext cx="10390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Crédit: IEMN</a:t>
            </a:r>
          </a:p>
          <a:p>
            <a:endParaRPr lang="fr-FR" sz="105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0284C82-4380-AC4F-8B31-4F50266EC0DC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319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B3EAB5-3453-7940-A9D5-EA3E2D99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15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71464F-3667-B647-934A-C494BAF9544A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Choix de la technologie ISB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437AC57-69EA-7642-8C00-87DA70AD79A4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0DB987B-A753-A24D-BC4F-EEA5D92BF30C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4F2D54C-E1C1-3D4D-84E6-6D7A43A60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97"/>
          <a:stretch/>
        </p:blipFill>
        <p:spPr>
          <a:xfrm rot="5400000">
            <a:off x="1577095" y="3696529"/>
            <a:ext cx="1285288" cy="12141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BEDB07-19A4-384D-B8FF-59422FE6B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97" y="1714599"/>
            <a:ext cx="2852058" cy="1805925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917BAB9B-9CF0-CD42-A919-0D497832B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813"/>
          <a:stretch/>
        </p:blipFill>
        <p:spPr>
          <a:xfrm rot="5400000">
            <a:off x="2164583" y="4154867"/>
            <a:ext cx="1285288" cy="296034"/>
          </a:xfrm>
          <a:prstGeom prst="rect">
            <a:avLst/>
          </a:prstGeom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D957E022-D157-F24D-9996-F467585997BA}"/>
              </a:ext>
            </a:extLst>
          </p:cNvPr>
          <p:cNvGrpSpPr/>
          <p:nvPr/>
        </p:nvGrpSpPr>
        <p:grpSpPr>
          <a:xfrm>
            <a:off x="2696865" y="4817255"/>
            <a:ext cx="147532" cy="92818"/>
            <a:chOff x="3457569" y="3729241"/>
            <a:chExt cx="291414" cy="64538"/>
          </a:xfrm>
        </p:grpSpPr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B5A5C152-B20D-0B47-BDF0-6E8E9CB38F84}"/>
                </a:ext>
              </a:extLst>
            </p:cNvPr>
            <p:cNvCxnSpPr/>
            <p:nvPr/>
          </p:nvCxnSpPr>
          <p:spPr>
            <a:xfrm>
              <a:off x="3457569" y="3761510"/>
              <a:ext cx="288734" cy="0"/>
            </a:xfrm>
            <a:prstGeom prst="line">
              <a:avLst/>
            </a:prstGeom>
            <a:ln w="127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F22B4CB9-591D-8E4E-989C-BFF08EBBA2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569" y="3729242"/>
              <a:ext cx="0" cy="64537"/>
            </a:xfrm>
            <a:prstGeom prst="line">
              <a:avLst/>
            </a:prstGeom>
            <a:ln w="127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F00B8D58-ABD9-8545-8F0F-A68C36F1DB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8983" y="3729241"/>
              <a:ext cx="0" cy="64537"/>
            </a:xfrm>
            <a:prstGeom prst="line">
              <a:avLst/>
            </a:prstGeom>
            <a:ln w="127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C9C7059D-6374-1746-950D-B700F68A2092}"/>
              </a:ext>
            </a:extLst>
          </p:cNvPr>
          <p:cNvSpPr txBox="1"/>
          <p:nvPr/>
        </p:nvSpPr>
        <p:spPr>
          <a:xfrm>
            <a:off x="2554276" y="4588720"/>
            <a:ext cx="564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30 nm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1BE9A3DF-28C5-6340-A9E4-3EB5B99DF0B3}"/>
              </a:ext>
            </a:extLst>
          </p:cNvPr>
          <p:cNvSpPr txBox="1"/>
          <p:nvPr/>
        </p:nvSpPr>
        <p:spPr>
          <a:xfrm>
            <a:off x="1650521" y="4859213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z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9B2E3655-05A8-794D-9F3A-00C09CF1CCE1}"/>
              </a:ext>
            </a:extLst>
          </p:cNvPr>
          <p:cNvSpPr txBox="1"/>
          <p:nvPr/>
        </p:nvSpPr>
        <p:spPr>
          <a:xfrm>
            <a:off x="1295686" y="448440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x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DF346046-4A58-0644-9B91-A47E4C3C213C}"/>
              </a:ext>
            </a:extLst>
          </p:cNvPr>
          <p:cNvCxnSpPr>
            <a:cxnSpLocks/>
          </p:cNvCxnSpPr>
          <p:nvPr/>
        </p:nvCxnSpPr>
        <p:spPr>
          <a:xfrm>
            <a:off x="1601730" y="4938213"/>
            <a:ext cx="343519" cy="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stealth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3AA48213-0E10-D441-B980-0414867CB04C}"/>
              </a:ext>
            </a:extLst>
          </p:cNvPr>
          <p:cNvCxnSpPr>
            <a:cxnSpLocks/>
          </p:cNvCxnSpPr>
          <p:nvPr/>
        </p:nvCxnSpPr>
        <p:spPr>
          <a:xfrm flipV="1">
            <a:off x="1607045" y="4544208"/>
            <a:ext cx="0" cy="39100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stealth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ZoneTexte 79">
            <a:extLst>
              <a:ext uri="{FF2B5EF4-FFF2-40B4-BE49-F238E27FC236}">
                <a16:creationId xmlns:a16="http://schemas.microsoft.com/office/drawing/2014/main" id="{DB2E6A32-687D-534E-B6D5-301FBECC047A}"/>
              </a:ext>
            </a:extLst>
          </p:cNvPr>
          <p:cNvSpPr txBox="1"/>
          <p:nvPr/>
        </p:nvSpPr>
        <p:spPr>
          <a:xfrm>
            <a:off x="1918501" y="1001312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  <a:cs typeface="Futura Medium" panose="020B0602020204020303" pitchFamily="34" charset="-79"/>
              </a:rPr>
              <a:t>QWIP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C6A0652E-69A1-1042-B147-5FB70BBBADBB}"/>
              </a:ext>
            </a:extLst>
          </p:cNvPr>
          <p:cNvSpPr txBox="1"/>
          <p:nvPr/>
        </p:nvSpPr>
        <p:spPr>
          <a:xfrm>
            <a:off x="7422705" y="2605876"/>
            <a:ext cx="4446154" cy="2332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Réponse diminue peu en température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Fonctionnement 0V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Modèle 2D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Perspectives d’intégration : QCL/QCD sur InP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fr-FR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ECF5CA5E-6265-6740-9FC4-D7986057ECE8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QWIP Vs QCD </a:t>
            </a:r>
          </a:p>
        </p:txBody>
      </p:sp>
      <p:sp>
        <p:nvSpPr>
          <p:cNvPr id="4" name="Flèche à angle droit 3">
            <a:extLst>
              <a:ext uri="{FF2B5EF4-FFF2-40B4-BE49-F238E27FC236}">
                <a16:creationId xmlns:a16="http://schemas.microsoft.com/office/drawing/2014/main" id="{59C2054B-8426-274A-9FEE-3B0E352BCDB4}"/>
              </a:ext>
            </a:extLst>
          </p:cNvPr>
          <p:cNvSpPr/>
          <p:nvPr/>
        </p:nvSpPr>
        <p:spPr>
          <a:xfrm rot="10800000" flipH="1">
            <a:off x="6933830" y="1944511"/>
            <a:ext cx="2841590" cy="66136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9834F39-18BA-1843-852D-B1AC6B8D5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489" y="1585953"/>
            <a:ext cx="3230455" cy="351923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F2545FC-BE8D-334B-B8D9-D689C5077396}"/>
              </a:ext>
            </a:extLst>
          </p:cNvPr>
          <p:cNvSpPr txBox="1"/>
          <p:nvPr/>
        </p:nvSpPr>
        <p:spPr>
          <a:xfrm>
            <a:off x="5459561" y="981908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  <a:cs typeface="Futura Medium" panose="020B0602020204020303" pitchFamily="34" charset="-79"/>
              </a:rPr>
              <a:t>QCD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9E2E7F-FCB6-1140-A8C9-3BF7ED970A70}"/>
              </a:ext>
            </a:extLst>
          </p:cNvPr>
          <p:cNvSpPr/>
          <p:nvPr/>
        </p:nvSpPr>
        <p:spPr>
          <a:xfrm>
            <a:off x="3965802" y="1576989"/>
            <a:ext cx="3292037" cy="351923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C8F5E76-045C-8A41-83AA-6B0993A08247}"/>
              </a:ext>
            </a:extLst>
          </p:cNvPr>
          <p:cNvSpPr txBox="1"/>
          <p:nvPr/>
        </p:nvSpPr>
        <p:spPr>
          <a:xfrm>
            <a:off x="31607" y="5761762"/>
            <a:ext cx="1062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Sources :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A.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Delga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Electronic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and Optical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Materials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(2019)</a:t>
            </a:r>
          </a:p>
          <a:p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1F18968-17D5-4F4C-A8CD-B84EC5493E8F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5820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454590-29AE-EA40-8E83-B2717981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16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9B0C13-C58D-F845-BC4B-4553864469F1}"/>
              </a:ext>
            </a:extLst>
          </p:cNvPr>
          <p:cNvSpPr txBox="1"/>
          <p:nvPr/>
        </p:nvSpPr>
        <p:spPr>
          <a:xfrm>
            <a:off x="1919999" y="1695080"/>
            <a:ext cx="176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Rendement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1E16C7-7EC1-6144-BAB7-C43497028053}"/>
              </a:ext>
            </a:extLst>
          </p:cNvPr>
          <p:cNvSpPr txBox="1"/>
          <p:nvPr/>
        </p:nvSpPr>
        <p:spPr>
          <a:xfrm>
            <a:off x="4084578" y="1709204"/>
            <a:ext cx="176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Réponse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7F5F99C-D3D4-884F-9ACE-E1A41BE663B2}"/>
              </a:ext>
            </a:extLst>
          </p:cNvPr>
          <p:cNvSpPr txBox="1"/>
          <p:nvPr/>
        </p:nvSpPr>
        <p:spPr>
          <a:xfrm>
            <a:off x="31607" y="5761762"/>
            <a:ext cx="10626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Sources : A.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Rogalski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Progress in Quantum Electronics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(2019), B.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Connor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Proceedings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in SPIE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(2008)</a:t>
            </a:r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143AC4-CD76-A14C-9828-17EAC5431AE9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État de l’art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D2908DD-74F3-4349-A1C5-84CEB12F71B8}"/>
              </a:ext>
            </a:extLst>
          </p:cNvPr>
          <p:cNvSpPr txBox="1"/>
          <p:nvPr/>
        </p:nvSpPr>
        <p:spPr>
          <a:xfrm>
            <a:off x="0" y="77150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77K @ 10µm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A6BA867-C6BE-4E41-9AB9-F16E71A91803}"/>
                  </a:ext>
                </a:extLst>
              </p:cNvPr>
              <p:cNvSpPr/>
              <p:nvPr/>
            </p:nvSpPr>
            <p:spPr>
              <a:xfrm>
                <a:off x="4112859" y="2216250"/>
                <a:ext cx="1537601" cy="464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500 mA/W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A6BA867-C6BE-4E41-9AB9-F16E71A918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859" y="2216250"/>
                <a:ext cx="1537601" cy="464166"/>
              </a:xfrm>
              <a:prstGeom prst="rect">
                <a:avLst/>
              </a:prstGeom>
              <a:blipFill>
                <a:blip r:embed="rId3"/>
                <a:stretch>
                  <a:fillRect r="-3306" b="-15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D390103D-D774-BF43-8DBB-908B4BF4628F}"/>
              </a:ext>
            </a:extLst>
          </p:cNvPr>
          <p:cNvSpPr txBox="1"/>
          <p:nvPr/>
        </p:nvSpPr>
        <p:spPr>
          <a:xfrm>
            <a:off x="568961" y="2292917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QWIP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BAF54C2-C4FD-1645-A775-0F47F5DDD2DA}"/>
              </a:ext>
            </a:extLst>
          </p:cNvPr>
          <p:cNvSpPr txBox="1"/>
          <p:nvPr/>
        </p:nvSpPr>
        <p:spPr>
          <a:xfrm>
            <a:off x="668346" y="2890754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MCT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FFB0B9E-B39B-5F4F-B45D-BB5DFF23A471}"/>
              </a:ext>
            </a:extLst>
          </p:cNvPr>
          <p:cNvSpPr txBox="1"/>
          <p:nvPr/>
        </p:nvSpPr>
        <p:spPr>
          <a:xfrm>
            <a:off x="668346" y="3488591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T2SL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6484D38-13BB-B645-873E-E02320D632AC}"/>
              </a:ext>
            </a:extLst>
          </p:cNvPr>
          <p:cNvSpPr txBox="1"/>
          <p:nvPr/>
        </p:nvSpPr>
        <p:spPr>
          <a:xfrm>
            <a:off x="668346" y="4086428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QCD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B6031DD-1255-064C-893A-39BAD47A6E7D}"/>
                  </a:ext>
                </a:extLst>
              </p:cNvPr>
              <p:cNvSpPr/>
              <p:nvPr/>
            </p:nvSpPr>
            <p:spPr>
              <a:xfrm>
                <a:off x="4259759" y="2810005"/>
                <a:ext cx="1211742" cy="8771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4 A/W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B6031DD-1255-064C-893A-39BAD47A6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759" y="2810005"/>
                <a:ext cx="1211742" cy="8771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58B81F3-F4E5-AB48-A7AC-22A038DDA2F1}"/>
                  </a:ext>
                </a:extLst>
              </p:cNvPr>
              <p:cNvSpPr/>
              <p:nvPr/>
            </p:nvSpPr>
            <p:spPr>
              <a:xfrm>
                <a:off x="4298808" y="3454403"/>
                <a:ext cx="1117614" cy="464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2 A/W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58B81F3-F4E5-AB48-A7AC-22A038DDA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808" y="3454403"/>
                <a:ext cx="1117614" cy="464166"/>
              </a:xfrm>
              <a:prstGeom prst="rect">
                <a:avLst/>
              </a:prstGeom>
              <a:blipFill>
                <a:blip r:embed="rId5"/>
                <a:stretch>
                  <a:fillRect r="-4494" b="-162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B7ECB0A-3593-294C-9471-0E72E3EFB182}"/>
                  </a:ext>
                </a:extLst>
              </p:cNvPr>
              <p:cNvSpPr/>
              <p:nvPr/>
            </p:nvSpPr>
            <p:spPr>
              <a:xfrm>
                <a:off x="4127286" y="4017165"/>
                <a:ext cx="1476687" cy="464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100 mA/W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B7ECB0A-3593-294C-9471-0E72E3EFB1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286" y="4017165"/>
                <a:ext cx="1476687" cy="464166"/>
              </a:xfrm>
              <a:prstGeom prst="rect">
                <a:avLst/>
              </a:prstGeom>
              <a:blipFill>
                <a:blip r:embed="rId6"/>
                <a:stretch>
                  <a:fillRect r="-2542" b="-189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503BDD1-E1C7-3147-A45E-928FC13C03F3}"/>
              </a:ext>
            </a:extLst>
          </p:cNvPr>
          <p:cNvCxnSpPr/>
          <p:nvPr/>
        </p:nvCxnSpPr>
        <p:spPr>
          <a:xfrm>
            <a:off x="671025" y="2799058"/>
            <a:ext cx="518485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C6AD39D-870C-E144-A8C4-433048E41BA8}"/>
                  </a:ext>
                </a:extLst>
              </p:cNvPr>
              <p:cNvSpPr/>
              <p:nvPr/>
            </p:nvSpPr>
            <p:spPr>
              <a:xfrm>
                <a:off x="2034095" y="2216250"/>
                <a:ext cx="1537601" cy="464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10 %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C6AD39D-870C-E144-A8C4-433048E41B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095" y="2216250"/>
                <a:ext cx="1537601" cy="464166"/>
              </a:xfrm>
              <a:prstGeom prst="rect">
                <a:avLst/>
              </a:prstGeom>
              <a:blipFill>
                <a:blip r:embed="rId7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11D45D42-1062-D244-B0F6-2BC6BF9F645A}"/>
              </a:ext>
            </a:extLst>
          </p:cNvPr>
          <p:cNvCxnSpPr/>
          <p:nvPr/>
        </p:nvCxnSpPr>
        <p:spPr>
          <a:xfrm>
            <a:off x="671025" y="3394518"/>
            <a:ext cx="518485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DB3D0FC-C390-634F-AA70-F4B29639400C}"/>
              </a:ext>
            </a:extLst>
          </p:cNvPr>
          <p:cNvCxnSpPr/>
          <p:nvPr/>
        </p:nvCxnSpPr>
        <p:spPr>
          <a:xfrm>
            <a:off x="671025" y="3999405"/>
            <a:ext cx="518485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2C15B49-8525-E04A-B913-A663DC66B91F}"/>
                  </a:ext>
                </a:extLst>
              </p:cNvPr>
              <p:cNvSpPr/>
              <p:nvPr/>
            </p:nvSpPr>
            <p:spPr>
              <a:xfrm>
                <a:off x="2062375" y="2811860"/>
                <a:ext cx="1537601" cy="464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70 %</a:t>
                </a: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2C15B49-8525-E04A-B913-A663DC66B9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375" y="2811860"/>
                <a:ext cx="1537601" cy="464166"/>
              </a:xfrm>
              <a:prstGeom prst="rect">
                <a:avLst/>
              </a:prstGeom>
              <a:blipFill>
                <a:blip r:embed="rId8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3E0DCA5-84E6-3440-810C-5E6EC875CC57}"/>
                  </a:ext>
                </a:extLst>
              </p:cNvPr>
              <p:cNvSpPr/>
              <p:nvPr/>
            </p:nvSpPr>
            <p:spPr>
              <a:xfrm>
                <a:off x="2062374" y="3401607"/>
                <a:ext cx="1537601" cy="464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50 %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3E0DCA5-84E6-3440-810C-5E6EC875CC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374" y="3401607"/>
                <a:ext cx="1537601" cy="464166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29BEF03-B876-F44B-990E-98FEB5618667}"/>
                  </a:ext>
                </a:extLst>
              </p:cNvPr>
              <p:cNvSpPr/>
              <p:nvPr/>
            </p:nvSpPr>
            <p:spPr>
              <a:xfrm>
                <a:off x="2017850" y="3989603"/>
                <a:ext cx="1537601" cy="464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1 %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29BEF03-B876-F44B-990E-98FEB56186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850" y="3989603"/>
                <a:ext cx="1537601" cy="464166"/>
              </a:xfrm>
              <a:prstGeom prst="rect">
                <a:avLst/>
              </a:prstGeom>
              <a:blipFill>
                <a:blip r:embed="rId10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Image 38">
            <a:extLst>
              <a:ext uri="{FF2B5EF4-FFF2-40B4-BE49-F238E27FC236}">
                <a16:creationId xmlns:a16="http://schemas.microsoft.com/office/drawing/2014/main" id="{5A937ACD-B2BB-6846-9A5C-758B02F44A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3657" y="1595354"/>
            <a:ext cx="2578100" cy="259080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417D5DF4-A9A6-6941-B94C-A6F66FE0411A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762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B3EAB5-3453-7940-A9D5-EA3E2D99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17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71464F-3667-B647-934A-C494BAF9544A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État de l’art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437AC57-69EA-7642-8C00-87DA70AD79A4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0DB987B-A753-A24D-BC4F-EEA5D92BF30C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ECF5CA5E-6265-6740-9FC4-D7986057ECE8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État de l’art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0EBBDBC-8273-5E44-954B-4B722D1815B7}"/>
              </a:ext>
            </a:extLst>
          </p:cNvPr>
          <p:cNvSpPr txBox="1"/>
          <p:nvPr/>
        </p:nvSpPr>
        <p:spPr>
          <a:xfrm>
            <a:off x="4922190" y="614370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Bande passante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067DA7E-B273-304B-8567-87CC66934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51" y="2790900"/>
            <a:ext cx="3015805" cy="180644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1C9C71E-C768-A74B-99F3-336F4229FD81}"/>
              </a:ext>
            </a:extLst>
          </p:cNvPr>
          <p:cNvSpPr/>
          <p:nvPr/>
        </p:nvSpPr>
        <p:spPr>
          <a:xfrm>
            <a:off x="2070881" y="1120964"/>
            <a:ext cx="858300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Glacial Indifference" pitchFamily="2" charset="0"/>
              </a:rPr>
              <a:t>30GHz</a:t>
            </a:r>
            <a:endParaRPr lang="fr-FR" sz="1600" dirty="0">
              <a:solidFill>
                <a:schemeClr val="bg1"/>
              </a:solidFill>
              <a:latin typeface="Glacial Indifference" pitchFamily="2" charset="0"/>
            </a:endParaRP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Glacial Indifference" pitchFamily="2" charset="0"/>
            </a:endParaRP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Glacial Indifference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7E00B65-C0D5-5F45-80FC-4D666B07D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9" y="1777621"/>
            <a:ext cx="2552984" cy="2897690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6A859ECD-BA76-3A4C-9E00-E0E88C8A5C04}"/>
              </a:ext>
            </a:extLst>
          </p:cNvPr>
          <p:cNvSpPr txBox="1"/>
          <p:nvPr/>
        </p:nvSpPr>
        <p:spPr>
          <a:xfrm>
            <a:off x="561503" y="4688664"/>
            <a:ext cx="305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H.C. Liu,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Applied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Physics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Letters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(1995)</a:t>
            </a:r>
          </a:p>
          <a:p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BC58D6-CBC4-F442-8468-83222DFD9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18" y="974957"/>
            <a:ext cx="1859343" cy="89540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E0C0AF42-F589-8C4C-B995-8A81360E6A84}"/>
              </a:ext>
            </a:extLst>
          </p:cNvPr>
          <p:cNvSpPr txBox="1"/>
          <p:nvPr/>
        </p:nvSpPr>
        <p:spPr>
          <a:xfrm>
            <a:off x="4080587" y="4611951"/>
            <a:ext cx="305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D.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Palaferri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Nature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(2018)</a:t>
            </a:r>
          </a:p>
          <a:p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A2C635E-2D43-EB42-80CA-931CA30697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23" t="40708"/>
          <a:stretch/>
        </p:blipFill>
        <p:spPr>
          <a:xfrm>
            <a:off x="4062660" y="1609088"/>
            <a:ext cx="1812176" cy="126460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66C38CE-AB1C-CF4F-AE05-4D042CBB71F9}"/>
              </a:ext>
            </a:extLst>
          </p:cNvPr>
          <p:cNvSpPr/>
          <p:nvPr/>
        </p:nvSpPr>
        <p:spPr>
          <a:xfrm>
            <a:off x="6000707" y="1840633"/>
            <a:ext cx="858300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Glacial Indifference" pitchFamily="2" charset="0"/>
              </a:rPr>
              <a:t>4GHz</a:t>
            </a:r>
            <a:endParaRPr lang="fr-FR" sz="1600" dirty="0">
              <a:solidFill>
                <a:schemeClr val="bg1"/>
              </a:solidFill>
              <a:latin typeface="Glacial Indifference" pitchFamily="2" charset="0"/>
            </a:endParaRP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Glacial Indifference" pitchFamily="2" charset="0"/>
            </a:endParaRP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Glacial Indifference" pitchFamily="2" charset="0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4CBA31E-1B08-3243-8675-262B3C66A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8847" y="908232"/>
            <a:ext cx="3611322" cy="465379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D7B45FE-E29E-A944-9F1E-0CE1502B04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92" t="11910" r="64829" b="28838"/>
          <a:stretch/>
        </p:blipFill>
        <p:spPr>
          <a:xfrm>
            <a:off x="8464302" y="714993"/>
            <a:ext cx="1565424" cy="187364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34948A97-5D2C-0E4C-8D24-0FF875561A9A}"/>
              </a:ext>
            </a:extLst>
          </p:cNvPr>
          <p:cNvSpPr txBox="1"/>
          <p:nvPr/>
        </p:nvSpPr>
        <p:spPr>
          <a:xfrm>
            <a:off x="8146297" y="5578019"/>
            <a:ext cx="305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Hakl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ACS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Photonics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(2020)</a:t>
            </a:r>
          </a:p>
          <a:p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7D18529-833B-594A-A172-76A0FE96B308}"/>
              </a:ext>
            </a:extLst>
          </p:cNvPr>
          <p:cNvSpPr/>
          <p:nvPr/>
        </p:nvSpPr>
        <p:spPr>
          <a:xfrm>
            <a:off x="10200193" y="291509"/>
            <a:ext cx="1132740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Glacial Indifference" pitchFamily="2" charset="0"/>
              </a:rPr>
              <a:t>&gt; 70GHz</a:t>
            </a:r>
            <a:endParaRPr lang="fr-FR" sz="1600" dirty="0">
              <a:solidFill>
                <a:schemeClr val="bg1"/>
              </a:solidFill>
              <a:latin typeface="Glacial Indifference" pitchFamily="2" charset="0"/>
            </a:endParaRP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Glacial Indifference" pitchFamily="2" charset="0"/>
            </a:endParaRP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Glacial Indifference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181A734-799B-C949-87A2-75E28D51F807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4293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0CA56948-4EF5-9A4A-83DC-EAF3CAF9E90B}"/>
              </a:ext>
            </a:extLst>
          </p:cNvPr>
          <p:cNvSpPr txBox="1"/>
          <p:nvPr/>
        </p:nvSpPr>
        <p:spPr>
          <a:xfrm>
            <a:off x="2030802" y="1649000"/>
            <a:ext cx="3851094" cy="670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effectLst/>
                <a:latin typeface="Glacial Indifference" pitchFamily="2" charset="0"/>
              </a:rPr>
              <a:t>Courant d’obscurité </a:t>
            </a: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   </a:t>
            </a: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effectLst/>
                <a:latin typeface="Glacial Indifference" pitchFamily="2" charset="0"/>
              </a:rPr>
              <a:t> 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18</a:t>
            </a:fld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B93EDEA-0B08-C649-B0CA-2998EFC6A92D}"/>
              </a:ext>
            </a:extLst>
          </p:cNvPr>
          <p:cNvSpPr txBox="1"/>
          <p:nvPr/>
        </p:nvSpPr>
        <p:spPr>
          <a:xfrm>
            <a:off x="-178904" y="1234437"/>
            <a:ext cx="1254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performances pour un « bon » détecteur</a:t>
            </a:r>
            <a:endParaRPr lang="fr-FR" sz="2400" b="1" spc="300" dirty="0">
              <a:solidFill>
                <a:schemeClr val="bg1">
                  <a:lumMod val="95000"/>
                </a:schemeClr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3047624-CFBB-0E4A-80A0-312287BC86BA}"/>
              </a:ext>
            </a:extLst>
          </p:cNvPr>
          <p:cNvSpPr txBox="1"/>
          <p:nvPr/>
        </p:nvSpPr>
        <p:spPr>
          <a:xfrm>
            <a:off x="-92765" y="291606"/>
            <a:ext cx="1237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Démarche/Plan</a:t>
            </a:r>
            <a:endParaRPr lang="fr-FR" sz="2200" b="1" spc="3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6D21DE-46CF-BB42-9B1B-8C619470F982}"/>
              </a:ext>
            </a:extLst>
          </p:cNvPr>
          <p:cNvSpPr txBox="1"/>
          <p:nvPr/>
        </p:nvSpPr>
        <p:spPr>
          <a:xfrm>
            <a:off x="0" y="527787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4" name="Double flèche horizontale 3">
            <a:extLst>
              <a:ext uri="{FF2B5EF4-FFF2-40B4-BE49-F238E27FC236}">
                <a16:creationId xmlns:a16="http://schemas.microsoft.com/office/drawing/2014/main" id="{A9FD9CB3-4512-6F43-B7AC-C7CCAF67ED41}"/>
              </a:ext>
            </a:extLst>
          </p:cNvPr>
          <p:cNvSpPr/>
          <p:nvPr/>
        </p:nvSpPr>
        <p:spPr>
          <a:xfrm>
            <a:off x="5890216" y="1990918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Double flèche horizontale 17">
            <a:extLst>
              <a:ext uri="{FF2B5EF4-FFF2-40B4-BE49-F238E27FC236}">
                <a16:creationId xmlns:a16="http://schemas.microsoft.com/office/drawing/2014/main" id="{6DC32414-1E3A-FC4A-8A2C-E078F1CD623E}"/>
              </a:ext>
            </a:extLst>
          </p:cNvPr>
          <p:cNvSpPr/>
          <p:nvPr/>
        </p:nvSpPr>
        <p:spPr>
          <a:xfrm>
            <a:off x="5890216" y="2847459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4932F2-7187-EC47-A5E3-284C1B054BC1}"/>
              </a:ext>
            </a:extLst>
          </p:cNvPr>
          <p:cNvSpPr txBox="1"/>
          <p:nvPr/>
        </p:nvSpPr>
        <p:spPr>
          <a:xfrm>
            <a:off x="6565180" y="1889876"/>
            <a:ext cx="329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Structures « mesa »</a:t>
            </a:r>
          </a:p>
          <a:p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674B94-7E73-7E41-8FBC-FB5DBBC1A6E9}"/>
              </a:ext>
            </a:extLst>
          </p:cNvPr>
          <p:cNvSpPr txBox="1"/>
          <p:nvPr/>
        </p:nvSpPr>
        <p:spPr>
          <a:xfrm>
            <a:off x="6565180" y="2771124"/>
            <a:ext cx="2945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Résonateur patch</a:t>
            </a:r>
          </a:p>
          <a:p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Double flèche horizontale 22">
            <a:extLst>
              <a:ext uri="{FF2B5EF4-FFF2-40B4-BE49-F238E27FC236}">
                <a16:creationId xmlns:a16="http://schemas.microsoft.com/office/drawing/2014/main" id="{58513A82-D2D3-3243-A2EE-5CE26401A0A2}"/>
              </a:ext>
            </a:extLst>
          </p:cNvPr>
          <p:cNvSpPr/>
          <p:nvPr/>
        </p:nvSpPr>
        <p:spPr>
          <a:xfrm>
            <a:off x="5894415" y="3670633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Double flèche horizontale 23">
            <a:extLst>
              <a:ext uri="{FF2B5EF4-FFF2-40B4-BE49-F238E27FC236}">
                <a16:creationId xmlns:a16="http://schemas.microsoft.com/office/drawing/2014/main" id="{9A98B8AA-4C1B-5148-9BDD-00489CE749AA}"/>
              </a:ext>
            </a:extLst>
          </p:cNvPr>
          <p:cNvSpPr/>
          <p:nvPr/>
        </p:nvSpPr>
        <p:spPr>
          <a:xfrm>
            <a:off x="5896439" y="4500510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C6DE51A-07BC-964B-A7D3-3B89284334FE}"/>
              </a:ext>
            </a:extLst>
          </p:cNvPr>
          <p:cNvSpPr txBox="1"/>
          <p:nvPr/>
        </p:nvSpPr>
        <p:spPr>
          <a:xfrm>
            <a:off x="6571830" y="3584925"/>
            <a:ext cx="2816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Réseau de patch</a:t>
            </a:r>
          </a:p>
          <a:p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1E3C625-7E7B-604F-8170-46D73DFCBEBC}"/>
              </a:ext>
            </a:extLst>
          </p:cNvPr>
          <p:cNvSpPr txBox="1"/>
          <p:nvPr/>
        </p:nvSpPr>
        <p:spPr>
          <a:xfrm>
            <a:off x="6591684" y="443275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Design RF</a:t>
            </a:r>
          </a:p>
          <a:p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9BD790B-4B8D-1849-A312-9B400B38F35B}"/>
              </a:ext>
            </a:extLst>
          </p:cNvPr>
          <p:cNvSpPr txBox="1"/>
          <p:nvPr/>
        </p:nvSpPr>
        <p:spPr>
          <a:xfrm>
            <a:off x="2030802" y="2350287"/>
            <a:ext cx="3851094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Absorption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1CB4AF-AB11-4543-9BF2-77DF6B00C601}"/>
              </a:ext>
            </a:extLst>
          </p:cNvPr>
          <p:cNvSpPr txBox="1"/>
          <p:nvPr/>
        </p:nvSpPr>
        <p:spPr>
          <a:xfrm>
            <a:off x="2032942" y="3207750"/>
            <a:ext cx="3851094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Photocourant DC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0F9A67C-4F98-2345-B7B6-DFFC6EC75AEB}"/>
              </a:ext>
            </a:extLst>
          </p:cNvPr>
          <p:cNvSpPr txBox="1"/>
          <p:nvPr/>
        </p:nvSpPr>
        <p:spPr>
          <a:xfrm>
            <a:off x="2039122" y="4067745"/>
            <a:ext cx="3851094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Photocourant AC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4CC7CBF-68FA-5941-AD42-D1468E8D1371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9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4" grpId="0" animBg="1"/>
      <p:bldP spid="18" grpId="0" animBg="1"/>
      <p:bldP spid="5" grpId="0"/>
      <p:bldP spid="22" grpId="0"/>
      <p:bldP spid="23" grpId="0" animBg="1"/>
      <p:bldP spid="24" grpId="0" animBg="1"/>
      <p:bldP spid="25" grpId="0"/>
      <p:bldP spid="26" grpId="0"/>
      <p:bldP spid="19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19</a:t>
            </a:fld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8F77A97-DFD1-974F-8D6D-938B67A236A0}"/>
              </a:ext>
            </a:extLst>
          </p:cNvPr>
          <p:cNvSpPr txBox="1"/>
          <p:nvPr/>
        </p:nvSpPr>
        <p:spPr>
          <a:xfrm>
            <a:off x="2030802" y="1649000"/>
            <a:ext cx="3851094" cy="4988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b="1" spc="300" dirty="0">
                <a:gradFill>
                  <a:gsLst>
                    <a:gs pos="37000">
                      <a:schemeClr val="accent1">
                        <a:lumMod val="60000"/>
                        <a:lumOff val="40000"/>
                      </a:schemeClr>
                    </a:gs>
                    <a:gs pos="65000">
                      <a:schemeClr val="accent6">
                        <a:lumMod val="60000"/>
                        <a:lumOff val="40000"/>
                      </a:schemeClr>
                    </a:gs>
                  </a:gsLst>
                  <a:lin ang="4800000" scaled="0"/>
                </a:gradFill>
                <a:effectLst/>
                <a:latin typeface="Glacial Indifference" pitchFamily="2" charset="0"/>
              </a:rPr>
              <a:t>Courant d’obscurité</a:t>
            </a:r>
            <a:r>
              <a:rPr lang="fr-FR" sz="2200" b="1" spc="300" dirty="0">
                <a:gradFill>
                  <a:gsLst>
                    <a:gs pos="22000">
                      <a:schemeClr val="accent1">
                        <a:lumMod val="75000"/>
                      </a:schemeClr>
                    </a:gs>
                    <a:gs pos="52000">
                      <a:schemeClr val="accent6">
                        <a:lumMod val="60000"/>
                        <a:lumOff val="40000"/>
                      </a:schemeClr>
                    </a:gs>
                  </a:gsLst>
                  <a:lin ang="5220000" scaled="0"/>
                </a:gradFill>
                <a:effectLst/>
                <a:latin typeface="Glacial Indifference" pitchFamily="2" charset="0"/>
              </a:rPr>
              <a:t> </a:t>
            </a:r>
            <a:r>
              <a:rPr lang="fr-FR" sz="2200" b="1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   </a:t>
            </a:r>
            <a:r>
              <a:rPr lang="fr-FR" sz="2200" b="1" spc="300" dirty="0">
                <a:solidFill>
                  <a:schemeClr val="bg1">
                    <a:lumMod val="95000"/>
                  </a:schemeClr>
                </a:solidFill>
                <a:effectLst/>
                <a:latin typeface="Glacial Indifference" pitchFamily="2" charset="0"/>
              </a:rPr>
              <a:t>  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gradFill>
                  <a:gsLst>
                    <a:gs pos="38000">
                      <a:schemeClr val="accent1">
                        <a:lumMod val="60000"/>
                        <a:lumOff val="40000"/>
                      </a:schemeClr>
                    </a:gs>
                    <a:gs pos="68000">
                      <a:schemeClr val="accent6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Glacial Indifference" pitchFamily="2" charset="0"/>
              </a:rPr>
              <a:t>Absorption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gradFill>
                  <a:gsLst>
                    <a:gs pos="38000">
                      <a:schemeClr val="accent1">
                        <a:lumMod val="60000"/>
                        <a:lumOff val="40000"/>
                      </a:schemeClr>
                    </a:gs>
                    <a:gs pos="68000">
                      <a:schemeClr val="accent6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Glacial Indifference" pitchFamily="2" charset="0"/>
              </a:rPr>
              <a:t>Photocourant DC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gradFill>
                  <a:gsLst>
                    <a:gs pos="38000">
                      <a:schemeClr val="accent1">
                        <a:lumMod val="60000"/>
                        <a:lumOff val="40000"/>
                      </a:schemeClr>
                    </a:gs>
                    <a:gs pos="68000">
                      <a:schemeClr val="accent6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Glacial Indifference" pitchFamily="2" charset="0"/>
              </a:rPr>
              <a:t>Photocourant AC</a:t>
            </a:r>
            <a:endParaRPr lang="fr-FR" sz="2200" spc="300" dirty="0">
              <a:solidFill>
                <a:schemeClr val="bg1">
                  <a:lumMod val="95000"/>
                </a:schemeClr>
              </a:solidFill>
              <a:latin typeface="Glacial Indifference" pitchFamily="2" charset="0"/>
            </a:endParaRPr>
          </a:p>
          <a:p>
            <a:pPr>
              <a:lnSpc>
                <a:spcPct val="250000"/>
              </a:lnSpc>
              <a:spcBef>
                <a:spcPts val="220"/>
              </a:spcBef>
            </a:pPr>
            <a:endParaRPr lang="fr-FR" sz="2200" spc="300" dirty="0">
              <a:solidFill>
                <a:schemeClr val="bg1">
                  <a:lumMod val="95000"/>
                </a:schemeClr>
              </a:solidFill>
              <a:latin typeface="Glacial Indifference" pitchFamily="2" charset="0"/>
            </a:endParaRPr>
          </a:p>
          <a:p>
            <a:pPr>
              <a:lnSpc>
                <a:spcPct val="250000"/>
              </a:lnSpc>
              <a:spcBef>
                <a:spcPts val="220"/>
              </a:spcBef>
            </a:pPr>
            <a:endParaRPr lang="fr-FR" sz="2200" spc="300" dirty="0">
              <a:solidFill>
                <a:schemeClr val="bg1">
                  <a:lumMod val="95000"/>
                </a:schemeClr>
              </a:solidFill>
              <a:effectLst/>
              <a:latin typeface="Glacial Indifference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6D21DE-46CF-BB42-9B1B-8C619470F982}"/>
              </a:ext>
            </a:extLst>
          </p:cNvPr>
          <p:cNvSpPr txBox="1"/>
          <p:nvPr/>
        </p:nvSpPr>
        <p:spPr>
          <a:xfrm>
            <a:off x="0" y="527787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4932F2-7187-EC47-A5E3-284C1B054BC1}"/>
              </a:ext>
            </a:extLst>
          </p:cNvPr>
          <p:cNvSpPr txBox="1"/>
          <p:nvPr/>
        </p:nvSpPr>
        <p:spPr>
          <a:xfrm>
            <a:off x="6565180" y="1889876"/>
            <a:ext cx="3504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spc="300" dirty="0">
                <a:solidFill>
                  <a:srgbClr val="ED6C0C"/>
                </a:solidFill>
                <a:latin typeface="Glacial Indifference" pitchFamily="2" charset="0"/>
              </a:rPr>
              <a:t>Structures « mesa »</a:t>
            </a:r>
          </a:p>
          <a:p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674B94-7E73-7E41-8FBC-FB5DBBC1A6E9}"/>
              </a:ext>
            </a:extLst>
          </p:cNvPr>
          <p:cNvSpPr txBox="1"/>
          <p:nvPr/>
        </p:nvSpPr>
        <p:spPr>
          <a:xfrm>
            <a:off x="6565180" y="2771124"/>
            <a:ext cx="2945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>
                <a:solidFill>
                  <a:srgbClr val="ED6C0C"/>
                </a:solidFill>
                <a:latin typeface="Glacial Indifference" pitchFamily="2" charset="0"/>
              </a:rPr>
              <a:t>Résonateur patch</a:t>
            </a:r>
          </a:p>
          <a:p>
            <a:endParaRPr lang="fr-FR">
              <a:solidFill>
                <a:srgbClr val="ED6C0C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C6DE51A-07BC-964B-A7D3-3B89284334FE}"/>
              </a:ext>
            </a:extLst>
          </p:cNvPr>
          <p:cNvSpPr txBox="1"/>
          <p:nvPr/>
        </p:nvSpPr>
        <p:spPr>
          <a:xfrm>
            <a:off x="6571830" y="3584925"/>
            <a:ext cx="2816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>
                <a:solidFill>
                  <a:srgbClr val="ED6C0C"/>
                </a:solidFill>
                <a:latin typeface="Glacial Indifference" pitchFamily="2" charset="0"/>
              </a:rPr>
              <a:t>Réseau de patch</a:t>
            </a:r>
          </a:p>
          <a:p>
            <a:endParaRPr lang="fr-FR">
              <a:solidFill>
                <a:srgbClr val="ED6C0C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1E3C625-7E7B-604F-8170-46D73DFCBEBC}"/>
              </a:ext>
            </a:extLst>
          </p:cNvPr>
          <p:cNvSpPr txBox="1"/>
          <p:nvPr/>
        </p:nvSpPr>
        <p:spPr>
          <a:xfrm>
            <a:off x="6591684" y="443275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rgbClr val="ED6C0C"/>
                </a:solidFill>
                <a:latin typeface="Glacial Indifference" pitchFamily="2" charset="0"/>
              </a:rPr>
              <a:t>Design RF</a:t>
            </a:r>
          </a:p>
          <a:p>
            <a:endParaRPr lang="fr-FR" dirty="0">
              <a:solidFill>
                <a:srgbClr val="ED6C0C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3969F2F-81C4-694B-9F90-DC7F5463D68D}"/>
              </a:ext>
            </a:extLst>
          </p:cNvPr>
          <p:cNvSpPr txBox="1"/>
          <p:nvPr/>
        </p:nvSpPr>
        <p:spPr>
          <a:xfrm>
            <a:off x="-92765" y="291606"/>
            <a:ext cx="1237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Démarche/Plan</a:t>
            </a:r>
            <a:endParaRPr lang="fr-FR" sz="2200" b="1" spc="3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BF3A124-12A7-2148-ABE3-4EDB1C7AA25E}"/>
              </a:ext>
            </a:extLst>
          </p:cNvPr>
          <p:cNvSpPr txBox="1"/>
          <p:nvPr/>
        </p:nvSpPr>
        <p:spPr>
          <a:xfrm>
            <a:off x="-178904" y="1234437"/>
            <a:ext cx="1254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performances pour un « bon » détecteur</a:t>
            </a:r>
            <a:endParaRPr lang="fr-FR" sz="2400" b="1" spc="300" dirty="0">
              <a:solidFill>
                <a:schemeClr val="bg1">
                  <a:lumMod val="95000"/>
                </a:schemeClr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2" name="Double flèche horizontale 31">
            <a:extLst>
              <a:ext uri="{FF2B5EF4-FFF2-40B4-BE49-F238E27FC236}">
                <a16:creationId xmlns:a16="http://schemas.microsoft.com/office/drawing/2014/main" id="{99444C2C-8E3E-6B46-AC94-5F92A2067953}"/>
              </a:ext>
            </a:extLst>
          </p:cNvPr>
          <p:cNvSpPr/>
          <p:nvPr/>
        </p:nvSpPr>
        <p:spPr>
          <a:xfrm>
            <a:off x="5890216" y="1990918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Double flèche horizontale 32">
            <a:extLst>
              <a:ext uri="{FF2B5EF4-FFF2-40B4-BE49-F238E27FC236}">
                <a16:creationId xmlns:a16="http://schemas.microsoft.com/office/drawing/2014/main" id="{87C9ED99-6892-1D4E-B496-97D335EF1DA7}"/>
              </a:ext>
            </a:extLst>
          </p:cNvPr>
          <p:cNvSpPr/>
          <p:nvPr/>
        </p:nvSpPr>
        <p:spPr>
          <a:xfrm>
            <a:off x="5890216" y="2847459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Double flèche horizontale 33">
            <a:extLst>
              <a:ext uri="{FF2B5EF4-FFF2-40B4-BE49-F238E27FC236}">
                <a16:creationId xmlns:a16="http://schemas.microsoft.com/office/drawing/2014/main" id="{D78A4577-114F-2A45-B330-FAA49763B559}"/>
              </a:ext>
            </a:extLst>
          </p:cNvPr>
          <p:cNvSpPr/>
          <p:nvPr/>
        </p:nvSpPr>
        <p:spPr>
          <a:xfrm>
            <a:off x="5894415" y="3670633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Double flèche horizontale 34">
            <a:extLst>
              <a:ext uri="{FF2B5EF4-FFF2-40B4-BE49-F238E27FC236}">
                <a16:creationId xmlns:a16="http://schemas.microsoft.com/office/drawing/2014/main" id="{3DA3648D-B576-EC48-9E30-312A3F0D819B}"/>
              </a:ext>
            </a:extLst>
          </p:cNvPr>
          <p:cNvSpPr/>
          <p:nvPr/>
        </p:nvSpPr>
        <p:spPr>
          <a:xfrm>
            <a:off x="5896439" y="4500510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vers le bas 35">
            <a:extLst>
              <a:ext uri="{FF2B5EF4-FFF2-40B4-BE49-F238E27FC236}">
                <a16:creationId xmlns:a16="http://schemas.microsoft.com/office/drawing/2014/main" id="{181E8BE9-C7EF-DE41-83A1-047877AFBAC7}"/>
              </a:ext>
            </a:extLst>
          </p:cNvPr>
          <p:cNvSpPr/>
          <p:nvPr/>
        </p:nvSpPr>
        <p:spPr>
          <a:xfrm rot="16200000">
            <a:off x="412960" y="210463"/>
            <a:ext cx="821436" cy="137833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ED1C352-2CF0-5C4B-A962-C4B79AC19A6C}"/>
              </a:ext>
            </a:extLst>
          </p:cNvPr>
          <p:cNvSpPr txBox="1"/>
          <p:nvPr/>
        </p:nvSpPr>
        <p:spPr>
          <a:xfrm>
            <a:off x="347621" y="626732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Fab</a:t>
            </a:r>
            <a:endParaRPr lang="fr-FR" spc="300" dirty="0">
              <a:solidFill>
                <a:schemeClr val="bg1">
                  <a:lumMod val="95000"/>
                </a:schemeClr>
              </a:solidFill>
              <a:latin typeface="BigNoodleTitling" panose="02000708030402040100" pitchFamily="2" charset="77"/>
            </a:endParaRPr>
          </a:p>
        </p:txBody>
      </p:sp>
      <p:sp>
        <p:nvSpPr>
          <p:cNvPr id="40" name="Flèche vers le bas 39">
            <a:extLst>
              <a:ext uri="{FF2B5EF4-FFF2-40B4-BE49-F238E27FC236}">
                <a16:creationId xmlns:a16="http://schemas.microsoft.com/office/drawing/2014/main" id="{4BB87A4C-E048-AA45-87BC-8801EE000508}"/>
              </a:ext>
            </a:extLst>
          </p:cNvPr>
          <p:cNvSpPr/>
          <p:nvPr/>
        </p:nvSpPr>
        <p:spPr>
          <a:xfrm rot="16200000">
            <a:off x="478236" y="-141644"/>
            <a:ext cx="678873" cy="137833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76E494A-A5A9-9348-9AF9-77318DA8E146}"/>
              </a:ext>
            </a:extLst>
          </p:cNvPr>
          <p:cNvSpPr txBox="1"/>
          <p:nvPr/>
        </p:nvSpPr>
        <p:spPr>
          <a:xfrm>
            <a:off x="292737" y="339848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Carac</a:t>
            </a:r>
          </a:p>
        </p:txBody>
      </p:sp>
      <p:sp>
        <p:nvSpPr>
          <p:cNvPr id="42" name="Flèche vers le bas 41">
            <a:extLst>
              <a:ext uri="{FF2B5EF4-FFF2-40B4-BE49-F238E27FC236}">
                <a16:creationId xmlns:a16="http://schemas.microsoft.com/office/drawing/2014/main" id="{3EBC569B-4D79-EE4E-84B8-22D7F5582545}"/>
              </a:ext>
            </a:extLst>
          </p:cNvPr>
          <p:cNvSpPr/>
          <p:nvPr/>
        </p:nvSpPr>
        <p:spPr>
          <a:xfrm rot="16200000">
            <a:off x="532265" y="-373614"/>
            <a:ext cx="463679" cy="1271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F8EA563-A64B-4947-A57E-A0B508D37D8A}"/>
              </a:ext>
            </a:extLst>
          </p:cNvPr>
          <p:cNvSpPr txBox="1"/>
          <p:nvPr/>
        </p:nvSpPr>
        <p:spPr>
          <a:xfrm>
            <a:off x="302267" y="93144"/>
            <a:ext cx="825867" cy="210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Design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58DB285-5489-DF44-91E3-FF8059F53082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57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40" grpId="0" animBg="1"/>
      <p:bldP spid="41" grpId="0"/>
      <p:bldP spid="42" grpId="0" animBg="1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9BB6DAC-C839-714F-A963-689156097FD4}"/>
              </a:ext>
            </a:extLst>
          </p:cNvPr>
          <p:cNvSpPr/>
          <p:nvPr/>
        </p:nvSpPr>
        <p:spPr>
          <a:xfrm>
            <a:off x="543537" y="742752"/>
            <a:ext cx="11093774" cy="47871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9AAFFEA-A3FB-044D-979B-4876270CF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56" y="1463229"/>
            <a:ext cx="2670768" cy="128196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BB46638-3381-054C-BE32-31F3805AB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459" y="2703285"/>
            <a:ext cx="2957930" cy="141390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26F1408-A602-0348-8070-8C03D902D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307" y="3408711"/>
            <a:ext cx="1832009" cy="98279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38A8148-21AD-E043-9260-0C995CB7B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346" y="1319572"/>
            <a:ext cx="1055932" cy="149250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653CE30-3CBC-A745-8404-BB6DA2FDB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129" y="3689887"/>
            <a:ext cx="2432223" cy="422600"/>
          </a:xfrm>
          <a:prstGeom prst="rect">
            <a:avLst/>
          </a:prstGeom>
        </p:spPr>
      </p:pic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F9795A5C-0D6B-B24D-9EF0-531CEE13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B19500-149D-5545-90F2-174775FA4206}"/>
              </a:ext>
            </a:extLst>
          </p:cNvPr>
          <p:cNvSpPr/>
          <p:nvPr/>
        </p:nvSpPr>
        <p:spPr>
          <a:xfrm>
            <a:off x="9482113" y="6594475"/>
            <a:ext cx="2668434" cy="251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589837C-C5A4-1448-8C92-B4D4FB251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70410" y="1165333"/>
            <a:ext cx="2040027" cy="8327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F139247-FDF9-6D4E-9305-24EF7B561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4780" y="4159224"/>
            <a:ext cx="1251285" cy="11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46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20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Courant d’obscurité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D47445-1C6E-E24D-BCDA-CDBC351D3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3" t="11492" r="28092" b="14501"/>
          <a:stretch/>
        </p:blipFill>
        <p:spPr>
          <a:xfrm>
            <a:off x="593845" y="944510"/>
            <a:ext cx="9565583" cy="487235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D61CA53-8B4E-E441-BCF0-52C620FB8789}"/>
              </a:ext>
            </a:extLst>
          </p:cNvPr>
          <p:cNvSpPr txBox="1"/>
          <p:nvPr/>
        </p:nvSpPr>
        <p:spPr>
          <a:xfrm>
            <a:off x="1973376" y="62007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InGaAs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2E0BD6E-389A-E140-9CC0-872143AA5F46}"/>
              </a:ext>
            </a:extLst>
          </p:cNvPr>
          <p:cNvCxnSpPr>
            <a:cxnSpLocks/>
          </p:cNvCxnSpPr>
          <p:nvPr/>
        </p:nvCxnSpPr>
        <p:spPr>
          <a:xfrm>
            <a:off x="2768034" y="843797"/>
            <a:ext cx="347108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3451876-8F4D-EF45-977F-9840243BBE9B}"/>
              </a:ext>
            </a:extLst>
          </p:cNvPr>
          <p:cNvCxnSpPr>
            <a:cxnSpLocks/>
          </p:cNvCxnSpPr>
          <p:nvPr/>
        </p:nvCxnSpPr>
        <p:spPr>
          <a:xfrm>
            <a:off x="1671055" y="824181"/>
            <a:ext cx="347108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D6F3847-939B-0343-A93D-3EED10EEAB2E}"/>
              </a:ext>
            </a:extLst>
          </p:cNvPr>
          <p:cNvCxnSpPr>
            <a:cxnSpLocks/>
          </p:cNvCxnSpPr>
          <p:nvPr/>
        </p:nvCxnSpPr>
        <p:spPr>
          <a:xfrm>
            <a:off x="1671055" y="734941"/>
            <a:ext cx="0" cy="17524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B9288AB-B3AE-6A4B-85F0-C4ACA71311F4}"/>
              </a:ext>
            </a:extLst>
          </p:cNvPr>
          <p:cNvCxnSpPr>
            <a:cxnSpLocks/>
          </p:cNvCxnSpPr>
          <p:nvPr/>
        </p:nvCxnSpPr>
        <p:spPr>
          <a:xfrm>
            <a:off x="3118850" y="756173"/>
            <a:ext cx="0" cy="17524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24D8178D-E76A-EA44-B686-01100B7F0571}"/>
              </a:ext>
            </a:extLst>
          </p:cNvPr>
          <p:cNvSpPr txBox="1"/>
          <p:nvPr/>
        </p:nvSpPr>
        <p:spPr>
          <a:xfrm>
            <a:off x="4465411" y="536209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10.6nm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068A2CB-D2BB-B544-82B3-41F87C21BD5F}"/>
              </a:ext>
            </a:extLst>
          </p:cNvPr>
          <p:cNvCxnSpPr>
            <a:cxnSpLocks/>
          </p:cNvCxnSpPr>
          <p:nvPr/>
        </p:nvCxnSpPr>
        <p:spPr>
          <a:xfrm>
            <a:off x="4721603" y="869386"/>
            <a:ext cx="26078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2437CCD6-B023-FF4D-A5B1-632181059391}"/>
              </a:ext>
            </a:extLst>
          </p:cNvPr>
          <p:cNvCxnSpPr>
            <a:cxnSpLocks/>
          </p:cNvCxnSpPr>
          <p:nvPr/>
        </p:nvCxnSpPr>
        <p:spPr>
          <a:xfrm>
            <a:off x="4708234" y="788713"/>
            <a:ext cx="0" cy="14483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74758549-D78F-D44A-8E06-5C00D7C26FB0}"/>
              </a:ext>
            </a:extLst>
          </p:cNvPr>
          <p:cNvCxnSpPr>
            <a:cxnSpLocks/>
          </p:cNvCxnSpPr>
          <p:nvPr/>
        </p:nvCxnSpPr>
        <p:spPr>
          <a:xfrm>
            <a:off x="4987964" y="786349"/>
            <a:ext cx="0" cy="14483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27172A99-92CC-0A42-8283-6F18C7412D80}"/>
              </a:ext>
            </a:extLst>
          </p:cNvPr>
          <p:cNvSpPr txBox="1"/>
          <p:nvPr/>
        </p:nvSpPr>
        <p:spPr>
          <a:xfrm>
            <a:off x="6002288" y="507576"/>
            <a:ext cx="74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Période</a:t>
            </a:r>
          </a:p>
        </p:txBody>
      </p:sp>
      <p:sp>
        <p:nvSpPr>
          <p:cNvPr id="56" name="Accolade ouvrante 55">
            <a:extLst>
              <a:ext uri="{FF2B5EF4-FFF2-40B4-BE49-F238E27FC236}">
                <a16:creationId xmlns:a16="http://schemas.microsoft.com/office/drawing/2014/main" id="{2BDE946A-11DC-9A40-90B6-E7F9A2A0D3C3}"/>
              </a:ext>
            </a:extLst>
          </p:cNvPr>
          <p:cNvSpPr/>
          <p:nvPr/>
        </p:nvSpPr>
        <p:spPr>
          <a:xfrm rot="5400000">
            <a:off x="6300526" y="273870"/>
            <a:ext cx="139872" cy="1134760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2DEA9DB2-2300-8744-BDE3-9780EC55B5E1}"/>
              </a:ext>
            </a:extLst>
          </p:cNvPr>
          <p:cNvCxnSpPr>
            <a:cxnSpLocks/>
          </p:cNvCxnSpPr>
          <p:nvPr/>
        </p:nvCxnSpPr>
        <p:spPr>
          <a:xfrm flipH="1">
            <a:off x="5794843" y="939126"/>
            <a:ext cx="8240" cy="4560388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A357F50-9D79-594C-85A9-88CF28122718}"/>
              </a:ext>
            </a:extLst>
          </p:cNvPr>
          <p:cNvCxnSpPr>
            <a:cxnSpLocks/>
          </p:cNvCxnSpPr>
          <p:nvPr/>
        </p:nvCxnSpPr>
        <p:spPr>
          <a:xfrm flipH="1">
            <a:off x="6922383" y="931182"/>
            <a:ext cx="8240" cy="4560388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555F60D8-DD8D-3B4B-A1CD-87B319736467}"/>
              </a:ext>
            </a:extLst>
          </p:cNvPr>
          <p:cNvSpPr/>
          <p:nvPr/>
        </p:nvSpPr>
        <p:spPr>
          <a:xfrm>
            <a:off x="5803082" y="849738"/>
            <a:ext cx="1118432" cy="4607437"/>
          </a:xfrm>
          <a:prstGeom prst="rect">
            <a:avLst/>
          </a:prstGeom>
          <a:solidFill>
            <a:schemeClr val="bg1">
              <a:lumMod val="8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E115B0B0-9404-7D40-ACDC-530A1DB391B0}"/>
                  </a:ext>
                </a:extLst>
              </p:cNvPr>
              <p:cNvSpPr txBox="1"/>
              <p:nvPr/>
            </p:nvSpPr>
            <p:spPr>
              <a:xfrm rot="3916325">
                <a:off x="7937864" y="3035193"/>
                <a:ext cx="67721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fr-FR" b="1" i="1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b="1" i="1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𝑳𝑶</m:t>
                          </m:r>
                        </m:sub>
                      </m:sSub>
                    </m:oMath>
                  </m:oMathPara>
                </a14:m>
                <a:endParaRPr lang="fr-FR" b="1" i="1" dirty="0">
                  <a:ln>
                    <a:noFill/>
                  </a:ln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E115B0B0-9404-7D40-ACDC-530A1DB39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916325">
                <a:off x="7937864" y="3035193"/>
                <a:ext cx="67721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6C4D6FBD-4051-6441-9A18-CDB368253444}"/>
              </a:ext>
            </a:extLst>
          </p:cNvPr>
          <p:cNvGrpSpPr/>
          <p:nvPr/>
        </p:nvGrpSpPr>
        <p:grpSpPr>
          <a:xfrm>
            <a:off x="7453705" y="1953302"/>
            <a:ext cx="744873" cy="2382307"/>
            <a:chOff x="7453705" y="2085654"/>
            <a:chExt cx="744873" cy="2382307"/>
          </a:xfrm>
        </p:grpSpPr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B51025C6-F6A0-DB47-883D-37A62676BC71}"/>
                </a:ext>
              </a:extLst>
            </p:cNvPr>
            <p:cNvSpPr/>
            <p:nvPr/>
          </p:nvSpPr>
          <p:spPr>
            <a:xfrm rot="15386851" flipV="1">
              <a:off x="7212653" y="3482037"/>
              <a:ext cx="1607417" cy="364432"/>
            </a:xfrm>
            <a:prstGeom prst="arc">
              <a:avLst>
                <a:gd name="adj1" fmla="val 11414675"/>
                <a:gd name="adj2" fmla="val 20836960"/>
              </a:avLst>
            </a:prstGeom>
            <a:ln w="44450">
              <a:solidFill>
                <a:srgbClr val="92D050"/>
              </a:solidFill>
              <a:head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92D050"/>
                </a:solidFill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B82AE913-313C-294D-B977-4654348116DA}"/>
                </a:ext>
              </a:extLst>
            </p:cNvPr>
            <p:cNvSpPr/>
            <p:nvPr/>
          </p:nvSpPr>
          <p:spPr>
            <a:xfrm rot="14780671" flipV="1">
              <a:off x="7368482" y="2636929"/>
              <a:ext cx="824859" cy="205714"/>
            </a:xfrm>
            <a:prstGeom prst="arc">
              <a:avLst>
                <a:gd name="adj1" fmla="val 11414675"/>
                <a:gd name="adj2" fmla="val 20836960"/>
              </a:avLst>
            </a:prstGeom>
            <a:ln w="44450">
              <a:solidFill>
                <a:srgbClr val="92D050"/>
              </a:solidFill>
              <a:head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92D050"/>
                </a:solidFill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F44B7EA8-95B9-C140-8005-BB17E3268DD3}"/>
                </a:ext>
              </a:extLst>
            </p:cNvPr>
            <p:cNvSpPr/>
            <p:nvPr/>
          </p:nvSpPr>
          <p:spPr>
            <a:xfrm rot="13570800" flipV="1">
              <a:off x="7344920" y="2194439"/>
              <a:ext cx="423284" cy="205714"/>
            </a:xfrm>
            <a:prstGeom prst="arc">
              <a:avLst>
                <a:gd name="adj1" fmla="val 11414675"/>
                <a:gd name="adj2" fmla="val 20836960"/>
              </a:avLst>
            </a:prstGeom>
            <a:ln w="44450">
              <a:solidFill>
                <a:srgbClr val="92D050"/>
              </a:solidFill>
              <a:head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92D050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505789B7-89A2-364C-A33E-FCA91212999A}"/>
              </a:ext>
            </a:extLst>
          </p:cNvPr>
          <p:cNvSpPr txBox="1"/>
          <p:nvPr/>
        </p:nvSpPr>
        <p:spPr>
          <a:xfrm>
            <a:off x="3427369" y="42447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AlInAs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43F8B065-314B-2549-A416-184B897DFF05}"/>
              </a:ext>
            </a:extLst>
          </p:cNvPr>
          <p:cNvCxnSpPr>
            <a:cxnSpLocks/>
          </p:cNvCxnSpPr>
          <p:nvPr/>
        </p:nvCxnSpPr>
        <p:spPr>
          <a:xfrm flipH="1">
            <a:off x="3562413" y="756173"/>
            <a:ext cx="251440" cy="17304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7AB132C-CCA6-9945-B678-FA59D71CF755}"/>
              </a:ext>
            </a:extLst>
          </p:cNvPr>
          <p:cNvSpPr/>
          <p:nvPr/>
        </p:nvSpPr>
        <p:spPr>
          <a:xfrm>
            <a:off x="729015" y="1011141"/>
            <a:ext cx="843501" cy="4555700"/>
          </a:xfrm>
          <a:prstGeom prst="rect">
            <a:avLst/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8B571A27-4CE4-784B-8E59-5E14E8CD1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3" t="11493" r="87614" b="15248"/>
          <a:stretch/>
        </p:blipFill>
        <p:spPr>
          <a:xfrm>
            <a:off x="883690" y="910189"/>
            <a:ext cx="608422" cy="48231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7566227-525C-7F4B-8A6C-9B099EA048C9}"/>
              </a:ext>
            </a:extLst>
          </p:cNvPr>
          <p:cNvGrpSpPr/>
          <p:nvPr/>
        </p:nvGrpSpPr>
        <p:grpSpPr>
          <a:xfrm>
            <a:off x="134509" y="488914"/>
            <a:ext cx="1378337" cy="821436"/>
            <a:chOff x="134509" y="488914"/>
            <a:chExt cx="1378337" cy="821436"/>
          </a:xfrm>
        </p:grpSpPr>
        <p:sp>
          <p:nvSpPr>
            <p:cNvPr id="50" name="Flèche vers le bas 49">
              <a:extLst>
                <a:ext uri="{FF2B5EF4-FFF2-40B4-BE49-F238E27FC236}">
                  <a16:creationId xmlns:a16="http://schemas.microsoft.com/office/drawing/2014/main" id="{6E0D3CD6-BF75-1F42-81F8-8C12A4DBA0C8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928C2B85-53A6-634F-8C02-D6B7CBB681C3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7EC5516-5B7A-0C48-A3EB-78697AD8F5AB}"/>
              </a:ext>
            </a:extLst>
          </p:cNvPr>
          <p:cNvGrpSpPr/>
          <p:nvPr/>
        </p:nvGrpSpPr>
        <p:grpSpPr>
          <a:xfrm>
            <a:off x="128504" y="208088"/>
            <a:ext cx="1378337" cy="678873"/>
            <a:chOff x="128504" y="208088"/>
            <a:chExt cx="1378337" cy="678873"/>
          </a:xfrm>
        </p:grpSpPr>
        <p:sp>
          <p:nvSpPr>
            <p:cNvPr id="70" name="Flèche vers le bas 69">
              <a:extLst>
                <a:ext uri="{FF2B5EF4-FFF2-40B4-BE49-F238E27FC236}">
                  <a16:creationId xmlns:a16="http://schemas.microsoft.com/office/drawing/2014/main" id="{C47719D2-6577-AD46-B64A-8064122E0352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59071331-F025-B64F-AB16-10CBE78D730B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sp>
        <p:nvSpPr>
          <p:cNvPr id="54" name="Flèche vers le bas 53">
            <a:extLst>
              <a:ext uri="{FF2B5EF4-FFF2-40B4-BE49-F238E27FC236}">
                <a16:creationId xmlns:a16="http://schemas.microsoft.com/office/drawing/2014/main" id="{ADFBEF27-3598-8C46-A56A-2A79DA96B242}"/>
              </a:ext>
            </a:extLst>
          </p:cNvPr>
          <p:cNvSpPr/>
          <p:nvPr/>
        </p:nvSpPr>
        <p:spPr>
          <a:xfrm rot="16200000">
            <a:off x="532265" y="-373614"/>
            <a:ext cx="463679" cy="1271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59028AB-988C-C745-BA63-DA0DB552A438}"/>
              </a:ext>
            </a:extLst>
          </p:cNvPr>
          <p:cNvSpPr txBox="1"/>
          <p:nvPr/>
        </p:nvSpPr>
        <p:spPr>
          <a:xfrm>
            <a:off x="302267" y="93144"/>
            <a:ext cx="825867" cy="210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F134972-CE8D-6E40-A4F8-A1CC26C253CC}"/>
                  </a:ext>
                </a:extLst>
              </p:cNvPr>
              <p:cNvSpPr txBox="1"/>
              <p:nvPr/>
            </p:nvSpPr>
            <p:spPr>
              <a:xfrm>
                <a:off x="3246652" y="2157235"/>
                <a:ext cx="73289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5400" b="1" i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𝚪</m:t>
                      </m:r>
                    </m:oMath>
                  </m:oMathPara>
                </a14:m>
                <a:endParaRPr lang="fr-FR" sz="54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F134972-CE8D-6E40-A4F8-A1CC26C25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652" y="2157235"/>
                <a:ext cx="73289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ectangle 77">
            <a:extLst>
              <a:ext uri="{FF2B5EF4-FFF2-40B4-BE49-F238E27FC236}">
                <a16:creationId xmlns:a16="http://schemas.microsoft.com/office/drawing/2014/main" id="{0D611339-EAC1-E34E-B87C-C5D9C90A2776}"/>
              </a:ext>
            </a:extLst>
          </p:cNvPr>
          <p:cNvSpPr/>
          <p:nvPr/>
        </p:nvSpPr>
        <p:spPr>
          <a:xfrm>
            <a:off x="1890244" y="2662391"/>
            <a:ext cx="954107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49B06F27-B686-4747-AACE-2425639C8F98}"/>
              </a:ext>
            </a:extLst>
          </p:cNvPr>
          <p:cNvSpPr txBox="1"/>
          <p:nvPr/>
        </p:nvSpPr>
        <p:spPr>
          <a:xfrm>
            <a:off x="1880852" y="261014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Contact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F6840A0-05C5-6340-BD6B-899D19D0F9A0}"/>
              </a:ext>
            </a:extLst>
          </p:cNvPr>
          <p:cNvSpPr/>
          <p:nvPr/>
        </p:nvSpPr>
        <p:spPr>
          <a:xfrm>
            <a:off x="9866137" y="2656462"/>
            <a:ext cx="954107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BAADCC34-5F9F-834C-8FC9-206DAAE5E300}"/>
              </a:ext>
            </a:extLst>
          </p:cNvPr>
          <p:cNvSpPr txBox="1"/>
          <p:nvPr/>
        </p:nvSpPr>
        <p:spPr>
          <a:xfrm>
            <a:off x="9856745" y="2604219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Contact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4819D7F-EE81-894F-A27C-5BEB39E65C35}"/>
              </a:ext>
            </a:extLst>
          </p:cNvPr>
          <p:cNvSpPr/>
          <p:nvPr/>
        </p:nvSpPr>
        <p:spPr>
          <a:xfrm>
            <a:off x="8350446" y="247958"/>
            <a:ext cx="1178630" cy="395841"/>
          </a:xfrm>
          <a:prstGeom prst="rect">
            <a:avLst/>
          </a:prstGeom>
          <a:solidFill>
            <a:srgbClr val="C00000">
              <a:alpha val="7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65F27DF-DF07-2642-87EF-CAD5ABD36D5E}"/>
                  </a:ext>
                </a:extLst>
              </p:cNvPr>
              <p:cNvSpPr txBox="1"/>
              <p:nvPr/>
            </p:nvSpPr>
            <p:spPr>
              <a:xfrm>
                <a:off x="8279953" y="247591"/>
                <a:ext cx="13618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spc="-150" dirty="0">
                    <a:solidFill>
                      <a:schemeClr val="bg1">
                        <a:lumMod val="95000"/>
                      </a:schemeClr>
                    </a:solidFill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spc="-15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Futura Medium" panose="020B0602020204020303" pitchFamily="34" charset="-79"/>
                      </a:rPr>
                      <m:t>𝜆</m:t>
                    </m:r>
                  </m:oMath>
                </a14:m>
                <a:r>
                  <a:rPr lang="fr-FR" sz="2000" spc="-150" dirty="0">
                    <a:solidFill>
                      <a:schemeClr val="bg1">
                        <a:lumMod val="95000"/>
                      </a:schemeClr>
                    </a:solidFill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= </a:t>
                </a:r>
                <a:r>
                  <a:rPr lang="fr-FR" spc="-150" dirty="0">
                    <a:solidFill>
                      <a:schemeClr val="bg1">
                        <a:lumMod val="95000"/>
                      </a:schemeClr>
                    </a:solidFill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10.3µm</a:t>
                </a:r>
                <a:endParaRPr lang="fr-FR" sz="2000" spc="-150" dirty="0">
                  <a:solidFill>
                    <a:schemeClr val="bg1">
                      <a:lumMod val="9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</mc:Choice>
        <mc:Fallback xmlns="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65F27DF-DF07-2642-87EF-CAD5ABD36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953" y="247591"/>
                <a:ext cx="1361858" cy="400110"/>
              </a:xfrm>
              <a:prstGeom prst="rect">
                <a:avLst/>
              </a:prstGeom>
              <a:blipFill>
                <a:blip r:embed="rId6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orme libre 51">
            <a:extLst>
              <a:ext uri="{FF2B5EF4-FFF2-40B4-BE49-F238E27FC236}">
                <a16:creationId xmlns:a16="http://schemas.microsoft.com/office/drawing/2014/main" id="{0280CB07-8B55-834A-A349-CD3C62E49450}"/>
              </a:ext>
            </a:extLst>
          </p:cNvPr>
          <p:cNvSpPr/>
          <p:nvPr/>
        </p:nvSpPr>
        <p:spPr>
          <a:xfrm>
            <a:off x="7039095" y="2033118"/>
            <a:ext cx="195040" cy="1838171"/>
          </a:xfrm>
          <a:custGeom>
            <a:avLst/>
            <a:gdLst>
              <a:gd name="connsiteX0" fmla="*/ 116657 w 189255"/>
              <a:gd name="connsiteY0" fmla="*/ 2409371 h 2409371"/>
              <a:gd name="connsiteX1" fmla="*/ 7799 w 189255"/>
              <a:gd name="connsiteY1" fmla="*/ 2307771 h 2409371"/>
              <a:gd name="connsiteX2" fmla="*/ 167457 w 189255"/>
              <a:gd name="connsiteY2" fmla="*/ 2119086 h 2409371"/>
              <a:gd name="connsiteX3" fmla="*/ 15057 w 189255"/>
              <a:gd name="connsiteY3" fmla="*/ 1995714 h 2409371"/>
              <a:gd name="connsiteX4" fmla="*/ 160199 w 189255"/>
              <a:gd name="connsiteY4" fmla="*/ 1799771 h 2409371"/>
              <a:gd name="connsiteX5" fmla="*/ 22314 w 189255"/>
              <a:gd name="connsiteY5" fmla="*/ 1683657 h 2409371"/>
              <a:gd name="connsiteX6" fmla="*/ 167457 w 189255"/>
              <a:gd name="connsiteY6" fmla="*/ 1502228 h 2409371"/>
              <a:gd name="connsiteX7" fmla="*/ 29571 w 189255"/>
              <a:gd name="connsiteY7" fmla="*/ 1349828 h 2409371"/>
              <a:gd name="connsiteX8" fmla="*/ 189228 w 189255"/>
              <a:gd name="connsiteY8" fmla="*/ 1182914 h 2409371"/>
              <a:gd name="connsiteX9" fmla="*/ 15057 w 189255"/>
              <a:gd name="connsiteY9" fmla="*/ 1045028 h 2409371"/>
              <a:gd name="connsiteX10" fmla="*/ 138428 w 189255"/>
              <a:gd name="connsiteY10" fmla="*/ 856343 h 2409371"/>
              <a:gd name="connsiteX11" fmla="*/ 22314 w 189255"/>
              <a:gd name="connsiteY11" fmla="*/ 718457 h 2409371"/>
              <a:gd name="connsiteX12" fmla="*/ 167457 w 189255"/>
              <a:gd name="connsiteY12" fmla="*/ 587828 h 2409371"/>
              <a:gd name="connsiteX13" fmla="*/ 15057 w 189255"/>
              <a:gd name="connsiteY13" fmla="*/ 478971 h 2409371"/>
              <a:gd name="connsiteX14" fmla="*/ 152942 w 189255"/>
              <a:gd name="connsiteY14" fmla="*/ 312057 h 2409371"/>
              <a:gd name="connsiteX15" fmla="*/ 542 w 189255"/>
              <a:gd name="connsiteY15" fmla="*/ 195943 h 2409371"/>
              <a:gd name="connsiteX16" fmla="*/ 102142 w 189255"/>
              <a:gd name="connsiteY16" fmla="*/ 116114 h 2409371"/>
              <a:gd name="connsiteX17" fmla="*/ 102142 w 189255"/>
              <a:gd name="connsiteY17" fmla="*/ 0 h 240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9255" h="2409371">
                <a:moveTo>
                  <a:pt x="116657" y="2409371"/>
                </a:moveTo>
                <a:cubicBezTo>
                  <a:pt x="57994" y="2382761"/>
                  <a:pt x="-668" y="2356152"/>
                  <a:pt x="7799" y="2307771"/>
                </a:cubicBezTo>
                <a:cubicBezTo>
                  <a:pt x="16266" y="2259390"/>
                  <a:pt x="166247" y="2171095"/>
                  <a:pt x="167457" y="2119086"/>
                </a:cubicBezTo>
                <a:cubicBezTo>
                  <a:pt x="168667" y="2067077"/>
                  <a:pt x="16267" y="2048933"/>
                  <a:pt x="15057" y="1995714"/>
                </a:cubicBezTo>
                <a:cubicBezTo>
                  <a:pt x="13847" y="1942495"/>
                  <a:pt x="158990" y="1851780"/>
                  <a:pt x="160199" y="1799771"/>
                </a:cubicBezTo>
                <a:cubicBezTo>
                  <a:pt x="161408" y="1747762"/>
                  <a:pt x="21104" y="1733247"/>
                  <a:pt x="22314" y="1683657"/>
                </a:cubicBezTo>
                <a:cubicBezTo>
                  <a:pt x="23524" y="1634067"/>
                  <a:pt x="166248" y="1557866"/>
                  <a:pt x="167457" y="1502228"/>
                </a:cubicBezTo>
                <a:cubicBezTo>
                  <a:pt x="168666" y="1446590"/>
                  <a:pt x="25942" y="1403047"/>
                  <a:pt x="29571" y="1349828"/>
                </a:cubicBezTo>
                <a:cubicBezTo>
                  <a:pt x="33199" y="1296609"/>
                  <a:pt x="191647" y="1233714"/>
                  <a:pt x="189228" y="1182914"/>
                </a:cubicBezTo>
                <a:cubicBezTo>
                  <a:pt x="186809" y="1132114"/>
                  <a:pt x="23524" y="1099456"/>
                  <a:pt x="15057" y="1045028"/>
                </a:cubicBezTo>
                <a:cubicBezTo>
                  <a:pt x="6590" y="990600"/>
                  <a:pt x="137219" y="910771"/>
                  <a:pt x="138428" y="856343"/>
                </a:cubicBezTo>
                <a:cubicBezTo>
                  <a:pt x="139637" y="801915"/>
                  <a:pt x="17476" y="763209"/>
                  <a:pt x="22314" y="718457"/>
                </a:cubicBezTo>
                <a:cubicBezTo>
                  <a:pt x="27152" y="673705"/>
                  <a:pt x="168667" y="627742"/>
                  <a:pt x="167457" y="587828"/>
                </a:cubicBezTo>
                <a:cubicBezTo>
                  <a:pt x="166248" y="547914"/>
                  <a:pt x="17476" y="524933"/>
                  <a:pt x="15057" y="478971"/>
                </a:cubicBezTo>
                <a:cubicBezTo>
                  <a:pt x="12638" y="433009"/>
                  <a:pt x="155361" y="359228"/>
                  <a:pt x="152942" y="312057"/>
                </a:cubicBezTo>
                <a:cubicBezTo>
                  <a:pt x="150523" y="264886"/>
                  <a:pt x="9009" y="228600"/>
                  <a:pt x="542" y="195943"/>
                </a:cubicBezTo>
                <a:cubicBezTo>
                  <a:pt x="-7925" y="163286"/>
                  <a:pt x="85209" y="148771"/>
                  <a:pt x="102142" y="116114"/>
                </a:cubicBezTo>
                <a:cubicBezTo>
                  <a:pt x="119075" y="83457"/>
                  <a:pt x="110608" y="41728"/>
                  <a:pt x="102142" y="0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none"/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39346787-9000-6A49-B695-626E22559005}"/>
              </a:ext>
            </a:extLst>
          </p:cNvPr>
          <p:cNvCxnSpPr>
            <a:cxnSpLocks/>
          </p:cNvCxnSpPr>
          <p:nvPr/>
        </p:nvCxnSpPr>
        <p:spPr>
          <a:xfrm flipV="1">
            <a:off x="3729168" y="2033118"/>
            <a:ext cx="226354" cy="1986048"/>
          </a:xfrm>
          <a:prstGeom prst="straightConnector1">
            <a:avLst/>
          </a:prstGeom>
          <a:ln w="53975">
            <a:gradFill>
              <a:gsLst>
                <a:gs pos="24000">
                  <a:schemeClr val="accent4">
                    <a:lumMod val="60000"/>
                    <a:lumOff val="40000"/>
                  </a:schemeClr>
                </a:gs>
                <a:gs pos="81000">
                  <a:srgbClr val="FF0000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889FBB7E-FADA-964D-9501-937C077D248F}"/>
              </a:ext>
            </a:extLst>
          </p:cNvPr>
          <p:cNvCxnSpPr>
            <a:cxnSpLocks/>
          </p:cNvCxnSpPr>
          <p:nvPr/>
        </p:nvCxnSpPr>
        <p:spPr>
          <a:xfrm flipV="1">
            <a:off x="3727798" y="2288940"/>
            <a:ext cx="539906" cy="1727930"/>
          </a:xfrm>
          <a:prstGeom prst="straightConnector1">
            <a:avLst/>
          </a:prstGeom>
          <a:ln w="53975">
            <a:gradFill>
              <a:gsLst>
                <a:gs pos="24000">
                  <a:schemeClr val="accent4">
                    <a:lumMod val="60000"/>
                    <a:lumOff val="40000"/>
                  </a:schemeClr>
                </a:gs>
                <a:gs pos="81000">
                  <a:srgbClr val="FF0000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BBB29B3A-6581-9840-BA51-1FB3CFBAC2C0}"/>
              </a:ext>
            </a:extLst>
          </p:cNvPr>
          <p:cNvCxnSpPr>
            <a:cxnSpLocks/>
          </p:cNvCxnSpPr>
          <p:nvPr/>
        </p:nvCxnSpPr>
        <p:spPr>
          <a:xfrm flipV="1">
            <a:off x="3724212" y="2892260"/>
            <a:ext cx="815576" cy="1123494"/>
          </a:xfrm>
          <a:prstGeom prst="straightConnector1">
            <a:avLst/>
          </a:prstGeom>
          <a:ln w="53975">
            <a:gradFill>
              <a:gsLst>
                <a:gs pos="24000">
                  <a:schemeClr val="accent4">
                    <a:lumMod val="60000"/>
                    <a:lumOff val="40000"/>
                  </a:schemeClr>
                </a:gs>
                <a:gs pos="81000">
                  <a:srgbClr val="FF0000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age 68">
            <a:extLst>
              <a:ext uri="{FF2B5EF4-FFF2-40B4-BE49-F238E27FC236}">
                <a16:creationId xmlns:a16="http://schemas.microsoft.com/office/drawing/2014/main" id="{0295D3B3-BDAC-514C-B49A-C7C06664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5037" t="11492" r="21602" b="17943"/>
          <a:stretch/>
        </p:blipFill>
        <p:spPr>
          <a:xfrm>
            <a:off x="9128000" y="950108"/>
            <a:ext cx="2010637" cy="464576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9B9EB64-AEF2-3244-A7CF-F5FA968F2412}"/>
              </a:ext>
            </a:extLst>
          </p:cNvPr>
          <p:cNvSpPr/>
          <p:nvPr/>
        </p:nvSpPr>
        <p:spPr>
          <a:xfrm>
            <a:off x="9856745" y="2676151"/>
            <a:ext cx="954107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513DDA54-F2BC-8B48-A461-419FF98CBF81}"/>
              </a:ext>
            </a:extLst>
          </p:cNvPr>
          <p:cNvSpPr txBox="1"/>
          <p:nvPr/>
        </p:nvSpPr>
        <p:spPr>
          <a:xfrm>
            <a:off x="9847353" y="262390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Contact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F760847-7B68-664F-9628-EC226785FFD2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111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1043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1043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21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Courant d’obscurité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Thermocompression Au-Au</a:t>
            </a:r>
          </a:p>
        </p:txBody>
      </p:sp>
      <p:sp>
        <p:nvSpPr>
          <p:cNvPr id="18" name="CustomShape 21">
            <a:extLst>
              <a:ext uri="{FF2B5EF4-FFF2-40B4-BE49-F238E27FC236}">
                <a16:creationId xmlns:a16="http://schemas.microsoft.com/office/drawing/2014/main" id="{4D63A629-B449-4046-B2A5-4D6ADC764D7E}"/>
              </a:ext>
            </a:extLst>
          </p:cNvPr>
          <p:cNvSpPr/>
          <p:nvPr/>
        </p:nvSpPr>
        <p:spPr>
          <a:xfrm>
            <a:off x="1338839" y="4061707"/>
            <a:ext cx="3585331" cy="1423287"/>
          </a:xfrm>
          <a:prstGeom prst="cube">
            <a:avLst>
              <a:gd name="adj" fmla="val 72220"/>
            </a:avLst>
          </a:prstGeom>
          <a:solidFill>
            <a:srgbClr val="7E7F7E"/>
          </a:solidFill>
          <a:ln w="9360">
            <a:noFill/>
            <a:round/>
          </a:ln>
        </p:spPr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9226A1C3-1452-334D-B91E-B0BFDB72E9DF}"/>
              </a:ext>
            </a:extLst>
          </p:cNvPr>
          <p:cNvSpPr txBox="1"/>
          <p:nvPr/>
        </p:nvSpPr>
        <p:spPr>
          <a:xfrm>
            <a:off x="1930820" y="5098538"/>
            <a:ext cx="147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Glacial Indifference" pitchFamily="2" charset="0"/>
              </a:rPr>
              <a:t>Si</a:t>
            </a:r>
          </a:p>
        </p:txBody>
      </p:sp>
      <p:sp>
        <p:nvSpPr>
          <p:cNvPr id="22" name="CustomShape 20">
            <a:extLst>
              <a:ext uri="{FF2B5EF4-FFF2-40B4-BE49-F238E27FC236}">
                <a16:creationId xmlns:a16="http://schemas.microsoft.com/office/drawing/2014/main" id="{861B5364-B801-FB43-80FB-4829E31DE91E}"/>
              </a:ext>
            </a:extLst>
          </p:cNvPr>
          <p:cNvSpPr/>
          <p:nvPr/>
        </p:nvSpPr>
        <p:spPr>
          <a:xfrm>
            <a:off x="1347152" y="3877474"/>
            <a:ext cx="3577018" cy="1210769"/>
          </a:xfrm>
          <a:prstGeom prst="cube">
            <a:avLst>
              <a:gd name="adj" fmla="val 85037"/>
            </a:avLst>
          </a:prstGeom>
          <a:solidFill>
            <a:srgbClr val="857B1E"/>
          </a:solidFill>
          <a:ln w="9360">
            <a:solidFill>
              <a:srgbClr val="857B1E"/>
            </a:solidFill>
            <a:round/>
          </a:ln>
        </p:spPr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3FFB29CD-D464-6247-A436-B03F07394FE0}"/>
              </a:ext>
            </a:extLst>
          </p:cNvPr>
          <p:cNvSpPr txBox="1"/>
          <p:nvPr/>
        </p:nvSpPr>
        <p:spPr>
          <a:xfrm>
            <a:off x="1947750" y="4825670"/>
            <a:ext cx="1477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Glacial Indifference" pitchFamily="2" charset="0"/>
              </a:rPr>
              <a:t>Au</a:t>
            </a:r>
            <a:endParaRPr lang="fr-FR" sz="1200" b="1" dirty="0">
              <a:solidFill>
                <a:srgbClr val="FFFFFF"/>
              </a:solidFill>
              <a:latin typeface="Glacial Indifference" pitchFamily="2" charset="0"/>
            </a:endParaRPr>
          </a:p>
        </p:txBody>
      </p:sp>
      <p:sp>
        <p:nvSpPr>
          <p:cNvPr id="35" name="Down Arrow 2">
            <a:extLst>
              <a:ext uri="{FF2B5EF4-FFF2-40B4-BE49-F238E27FC236}">
                <a16:creationId xmlns:a16="http://schemas.microsoft.com/office/drawing/2014/main" id="{DD087599-FB24-5245-BCDA-B6DADA1C2B7F}"/>
              </a:ext>
            </a:extLst>
          </p:cNvPr>
          <p:cNvSpPr/>
          <p:nvPr/>
        </p:nvSpPr>
        <p:spPr>
          <a:xfrm rot="10800000">
            <a:off x="2670029" y="5503378"/>
            <a:ext cx="853440" cy="526158"/>
          </a:xfrm>
          <a:prstGeom prst="downArrow">
            <a:avLst/>
          </a:prstGeom>
          <a:gradFill>
            <a:gsLst>
              <a:gs pos="0">
                <a:srgbClr val="892826"/>
              </a:gs>
              <a:gs pos="53000">
                <a:schemeClr val="accent2">
                  <a:shade val="93000"/>
                  <a:satMod val="130000"/>
                </a:schemeClr>
              </a:gs>
              <a:gs pos="100000">
                <a:srgbClr val="DC0818"/>
              </a:gs>
            </a:gsLst>
            <a:lin ang="4500000" scaled="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81B6C73-0F48-D544-A4C5-E345E97CA73A}"/>
              </a:ext>
            </a:extLst>
          </p:cNvPr>
          <p:cNvGrpSpPr/>
          <p:nvPr/>
        </p:nvGrpSpPr>
        <p:grpSpPr>
          <a:xfrm>
            <a:off x="1519127" y="1637120"/>
            <a:ext cx="3584971" cy="2155183"/>
            <a:chOff x="1519127" y="1121732"/>
            <a:chExt cx="3584971" cy="2155183"/>
          </a:xfrm>
        </p:grpSpPr>
        <p:sp>
          <p:nvSpPr>
            <p:cNvPr id="37" name="CustomShape 20">
              <a:extLst>
                <a:ext uri="{FF2B5EF4-FFF2-40B4-BE49-F238E27FC236}">
                  <a16:creationId xmlns:a16="http://schemas.microsoft.com/office/drawing/2014/main" id="{545F11C5-5C5C-8E42-80C3-F09A7F98926C}"/>
                </a:ext>
              </a:extLst>
            </p:cNvPr>
            <p:cNvSpPr/>
            <p:nvPr/>
          </p:nvSpPr>
          <p:spPr>
            <a:xfrm>
              <a:off x="1527080" y="1985090"/>
              <a:ext cx="3577018" cy="1210769"/>
            </a:xfrm>
            <a:prstGeom prst="cube">
              <a:avLst>
                <a:gd name="adj" fmla="val 85037"/>
              </a:avLst>
            </a:prstGeom>
            <a:solidFill>
              <a:srgbClr val="857B1E"/>
            </a:solidFill>
            <a:ln w="9360">
              <a:solidFill>
                <a:srgbClr val="857B1E"/>
              </a:solidFill>
              <a:round/>
            </a:ln>
          </p:spPr>
        </p:sp>
        <p:sp>
          <p:nvSpPr>
            <p:cNvPr id="34" name="TextBox 30">
              <a:extLst>
                <a:ext uri="{FF2B5EF4-FFF2-40B4-BE49-F238E27FC236}">
                  <a16:creationId xmlns:a16="http://schemas.microsoft.com/office/drawing/2014/main" id="{3B2E1AFE-0E32-3A40-9DAA-09C1622B1DAB}"/>
                </a:ext>
              </a:extLst>
            </p:cNvPr>
            <p:cNvSpPr txBox="1"/>
            <p:nvPr/>
          </p:nvSpPr>
          <p:spPr>
            <a:xfrm>
              <a:off x="2003634" y="2938361"/>
              <a:ext cx="1718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FF"/>
                  </a:solidFill>
                  <a:latin typeface="Glacial Indifference" pitchFamily="2" charset="0"/>
                </a:rPr>
                <a:t>Au</a:t>
              </a:r>
              <a:endParaRPr lang="fr-FR" sz="1200" b="1" dirty="0">
                <a:solidFill>
                  <a:srgbClr val="FFFFFF"/>
                </a:solidFill>
                <a:latin typeface="Glacial Indifference" pitchFamily="2" charset="0"/>
              </a:endParaRPr>
            </a:p>
          </p:txBody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83622A87-6E74-5041-AE47-85568AEA88EE}"/>
                </a:ext>
              </a:extLst>
            </p:cNvPr>
            <p:cNvSpPr/>
            <p:nvPr/>
          </p:nvSpPr>
          <p:spPr>
            <a:xfrm>
              <a:off x="1519131" y="1752266"/>
              <a:ext cx="3577014" cy="1255664"/>
            </a:xfrm>
            <a:prstGeom prst="cube">
              <a:avLst>
                <a:gd name="adj" fmla="val 81409"/>
              </a:avLst>
            </a:prstGeom>
            <a:solidFill>
              <a:srgbClr val="7677CF"/>
            </a:solidFill>
            <a:ln w="9360">
              <a:solidFill>
                <a:srgbClr val="7677CF"/>
              </a:solidFill>
              <a:round/>
            </a:ln>
          </p:spPr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27AA030F-BF39-0843-A9FA-8091EC9069A2}"/>
                </a:ext>
              </a:extLst>
            </p:cNvPr>
            <p:cNvSpPr txBox="1"/>
            <p:nvPr/>
          </p:nvSpPr>
          <p:spPr>
            <a:xfrm>
              <a:off x="1974076" y="2702964"/>
              <a:ext cx="1737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  <a:latin typeface="Glacial Indifference" pitchFamily="2" charset="0"/>
                </a:rPr>
                <a:t>QCD</a:t>
              </a:r>
            </a:p>
          </p:txBody>
        </p:sp>
        <p:sp>
          <p:nvSpPr>
            <p:cNvPr id="32" name="CustomShape 21">
              <a:extLst>
                <a:ext uri="{FF2B5EF4-FFF2-40B4-BE49-F238E27FC236}">
                  <a16:creationId xmlns:a16="http://schemas.microsoft.com/office/drawing/2014/main" id="{AF632367-5B59-D848-9BCE-C5A06221BE2F}"/>
                </a:ext>
              </a:extLst>
            </p:cNvPr>
            <p:cNvSpPr/>
            <p:nvPr/>
          </p:nvSpPr>
          <p:spPr>
            <a:xfrm>
              <a:off x="1519127" y="1121732"/>
              <a:ext cx="3577017" cy="1648794"/>
            </a:xfrm>
            <a:prstGeom prst="cube">
              <a:avLst>
                <a:gd name="adj" fmla="val 61524"/>
              </a:avLst>
            </a:prstGeom>
            <a:solidFill>
              <a:srgbClr val="5A5B5B"/>
            </a:solidFill>
            <a:ln w="9360">
              <a:noFill/>
              <a:round/>
            </a:ln>
          </p:spPr>
        </p:sp>
        <p:sp>
          <p:nvSpPr>
            <p:cNvPr id="33" name="TextBox 29">
              <a:extLst>
                <a:ext uri="{FF2B5EF4-FFF2-40B4-BE49-F238E27FC236}">
                  <a16:creationId xmlns:a16="http://schemas.microsoft.com/office/drawing/2014/main" id="{A9CC26BA-B45D-2B46-AA44-B7CF0ABB5283}"/>
                </a:ext>
              </a:extLst>
            </p:cNvPr>
            <p:cNvSpPr txBox="1"/>
            <p:nvPr/>
          </p:nvSpPr>
          <p:spPr>
            <a:xfrm>
              <a:off x="1933887" y="2249018"/>
              <a:ext cx="1824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FFFF"/>
                  </a:solidFill>
                  <a:latin typeface="Glacial Indifference" pitchFamily="2" charset="0"/>
                </a:rPr>
                <a:t>InP</a:t>
              </a:r>
              <a:endParaRPr lang="fr-FR" sz="2800" b="1" dirty="0">
                <a:solidFill>
                  <a:srgbClr val="FFFFFF"/>
                </a:solidFill>
                <a:latin typeface="Glacial Indifference" pitchFamily="2" charset="0"/>
              </a:endParaRPr>
            </a:p>
          </p:txBody>
        </p:sp>
      </p:grpSp>
      <p:sp>
        <p:nvSpPr>
          <p:cNvPr id="36" name="Down Arrow 35">
            <a:extLst>
              <a:ext uri="{FF2B5EF4-FFF2-40B4-BE49-F238E27FC236}">
                <a16:creationId xmlns:a16="http://schemas.microsoft.com/office/drawing/2014/main" id="{EDF19DFF-CE08-2F41-9481-1A156706C596}"/>
              </a:ext>
            </a:extLst>
          </p:cNvPr>
          <p:cNvSpPr/>
          <p:nvPr/>
        </p:nvSpPr>
        <p:spPr>
          <a:xfrm>
            <a:off x="2670029" y="2076145"/>
            <a:ext cx="853440" cy="1320800"/>
          </a:xfrm>
          <a:prstGeom prst="downArrow">
            <a:avLst/>
          </a:prstGeom>
          <a:gradFill>
            <a:gsLst>
              <a:gs pos="0">
                <a:srgbClr val="892826"/>
              </a:gs>
              <a:gs pos="53000">
                <a:schemeClr val="accent2">
                  <a:shade val="93000"/>
                  <a:satMod val="130000"/>
                </a:schemeClr>
              </a:gs>
              <a:gs pos="100000">
                <a:srgbClr val="DC0818"/>
              </a:gs>
            </a:gsLst>
            <a:lin ang="4500000" scaled="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Glacial Indifference" pitchFamily="2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1D255D4-95C0-C645-BB66-F6A086BFB638}"/>
              </a:ext>
            </a:extLst>
          </p:cNvPr>
          <p:cNvCxnSpPr>
            <a:cxnSpLocks/>
          </p:cNvCxnSpPr>
          <p:nvPr/>
        </p:nvCxnSpPr>
        <p:spPr>
          <a:xfrm flipV="1">
            <a:off x="3906672" y="3859933"/>
            <a:ext cx="1014578" cy="1038227"/>
          </a:xfrm>
          <a:prstGeom prst="line">
            <a:avLst/>
          </a:prstGeom>
          <a:ln w="38100">
            <a:solidFill>
              <a:srgbClr val="6B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DB92B-EAAB-5949-A3BA-0D6AF1CEDAAF}"/>
              </a:ext>
            </a:extLst>
          </p:cNvPr>
          <p:cNvSpPr/>
          <p:nvPr/>
        </p:nvSpPr>
        <p:spPr>
          <a:xfrm>
            <a:off x="2176608" y="4734595"/>
            <a:ext cx="1183671" cy="358489"/>
          </a:xfrm>
          <a:prstGeom prst="rect">
            <a:avLst/>
          </a:prstGeom>
          <a:solidFill>
            <a:srgbClr val="847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Glacial Indifference" pitchFamily="2" charset="0"/>
            </a:endParaRPr>
          </a:p>
        </p:txBody>
      </p:sp>
      <p:sp>
        <p:nvSpPr>
          <p:cNvPr id="53" name="TextBox 30">
            <a:extLst>
              <a:ext uri="{FF2B5EF4-FFF2-40B4-BE49-F238E27FC236}">
                <a16:creationId xmlns:a16="http://schemas.microsoft.com/office/drawing/2014/main" id="{B1225114-C42A-8D4A-A0AD-1413E70A48F3}"/>
              </a:ext>
            </a:extLst>
          </p:cNvPr>
          <p:cNvSpPr txBox="1"/>
          <p:nvPr/>
        </p:nvSpPr>
        <p:spPr>
          <a:xfrm>
            <a:off x="2049064" y="4701805"/>
            <a:ext cx="1256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Glacial Indifference" pitchFamily="2" charset="0"/>
              </a:rPr>
              <a:t>Au</a:t>
            </a:r>
            <a:endParaRPr lang="fr-FR" sz="1200" b="1" dirty="0">
              <a:solidFill>
                <a:srgbClr val="FFFFFF"/>
              </a:solidFill>
              <a:latin typeface="Glacial Indifference" pitchFamily="2" charset="0"/>
            </a:endParaRP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764D676D-134A-FA4F-8292-F869A22F9F0D}"/>
              </a:ext>
            </a:extLst>
          </p:cNvPr>
          <p:cNvGrpSpPr/>
          <p:nvPr/>
        </p:nvGrpSpPr>
        <p:grpSpPr>
          <a:xfrm>
            <a:off x="5635000" y="1986247"/>
            <a:ext cx="5718800" cy="2201016"/>
            <a:chOff x="5635000" y="1986247"/>
            <a:chExt cx="5718800" cy="2201016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698363FE-C464-F64C-B8EC-1CD27A973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603"/>
            <a:stretch/>
          </p:blipFill>
          <p:spPr>
            <a:xfrm>
              <a:off x="8773741" y="2014409"/>
              <a:ext cx="2580059" cy="2172854"/>
            </a:xfrm>
            <a:prstGeom prst="rect">
              <a:avLst/>
            </a:prstGeom>
          </p:spPr>
        </p:pic>
        <p:pic>
          <p:nvPicPr>
            <p:cNvPr id="66" name="Image 3">
              <a:extLst>
                <a:ext uri="{FF2B5EF4-FFF2-40B4-BE49-F238E27FC236}">
                  <a16:creationId xmlns:a16="http://schemas.microsoft.com/office/drawing/2014/main" id="{090B0C73-B976-2743-9F31-E19A7087A54E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4"/>
            <a:stretch/>
          </p:blipFill>
          <p:spPr>
            <a:xfrm>
              <a:off x="5635000" y="2065841"/>
              <a:ext cx="2846527" cy="2025252"/>
            </a:xfrm>
            <a:prstGeom prst="rect">
              <a:avLst/>
            </a:prstGeom>
          </p:spPr>
        </p:pic>
        <p:sp>
          <p:nvSpPr>
            <p:cNvPr id="67" name="TextBox 22">
              <a:extLst>
                <a:ext uri="{FF2B5EF4-FFF2-40B4-BE49-F238E27FC236}">
                  <a16:creationId xmlns:a16="http://schemas.microsoft.com/office/drawing/2014/main" id="{11AD1621-C8F7-C541-A83B-EAD23062D048}"/>
                </a:ext>
              </a:extLst>
            </p:cNvPr>
            <p:cNvSpPr txBox="1"/>
            <p:nvPr/>
          </p:nvSpPr>
          <p:spPr>
            <a:xfrm>
              <a:off x="6319718" y="3336444"/>
              <a:ext cx="1477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FFFFFF"/>
                  </a:solidFill>
                  <a:latin typeface="Glacial Indifference" pitchFamily="2" charset="0"/>
                  <a:cs typeface="FUTURA MEDIUM" panose="020B0602020204020303" pitchFamily="34" charset="-79"/>
                </a:rPr>
                <a:t>Si</a:t>
              </a:r>
              <a:endParaRPr lang="fr-FR" sz="2800" b="1" dirty="0">
                <a:solidFill>
                  <a:srgbClr val="FFFFFF"/>
                </a:solidFill>
                <a:latin typeface="Glacial Indifference" pitchFamily="2" charset="0"/>
                <a:cs typeface="FUTURA MEDIUM" panose="020B0602020204020303" pitchFamily="34" charset="-79"/>
              </a:endParaRPr>
            </a:p>
          </p:txBody>
        </p:sp>
        <p:sp>
          <p:nvSpPr>
            <p:cNvPr id="68" name="TextBox 22">
              <a:extLst>
                <a:ext uri="{FF2B5EF4-FFF2-40B4-BE49-F238E27FC236}">
                  <a16:creationId xmlns:a16="http://schemas.microsoft.com/office/drawing/2014/main" id="{B53B674E-F630-B64A-B3DC-E75A7A00D3C2}"/>
                </a:ext>
              </a:extLst>
            </p:cNvPr>
            <p:cNvSpPr txBox="1"/>
            <p:nvPr/>
          </p:nvSpPr>
          <p:spPr>
            <a:xfrm>
              <a:off x="6319717" y="2460047"/>
              <a:ext cx="14770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FFFF"/>
                  </a:solidFill>
                  <a:latin typeface="Glacial Indifference" pitchFamily="2" charset="0"/>
                  <a:cs typeface="FUTURA MEDIUM" panose="020B0602020204020303" pitchFamily="34" charset="-79"/>
                </a:rPr>
                <a:t>QCD</a:t>
              </a:r>
              <a:endParaRPr lang="fr-FR" sz="2000" b="1" dirty="0">
                <a:solidFill>
                  <a:srgbClr val="FFFFFF"/>
                </a:solidFill>
                <a:latin typeface="Glacial Indifference" pitchFamily="2" charset="0"/>
                <a:cs typeface="FUTURA MEDIUM" panose="020B0602020204020303" pitchFamily="34" charset="-79"/>
              </a:endParaRPr>
            </a:p>
          </p:txBody>
        </p:sp>
        <p:sp>
          <p:nvSpPr>
            <p:cNvPr id="69" name="TextBox 22">
              <a:extLst>
                <a:ext uri="{FF2B5EF4-FFF2-40B4-BE49-F238E27FC236}">
                  <a16:creationId xmlns:a16="http://schemas.microsoft.com/office/drawing/2014/main" id="{25E4E943-E10C-094E-9A00-A3288F12EB0A}"/>
                </a:ext>
              </a:extLst>
            </p:cNvPr>
            <p:cNvSpPr txBox="1"/>
            <p:nvPr/>
          </p:nvSpPr>
          <p:spPr>
            <a:xfrm>
              <a:off x="6319716" y="2077414"/>
              <a:ext cx="14770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FFFF"/>
                  </a:solidFill>
                  <a:latin typeface="Glacial Indifference" pitchFamily="2" charset="0"/>
                  <a:cs typeface="FUTURA MEDIUM" panose="020B0602020204020303" pitchFamily="34" charset="-79"/>
                </a:rPr>
                <a:t>InP</a:t>
              </a:r>
              <a:endParaRPr lang="fr-FR" sz="2000" b="1" dirty="0">
                <a:solidFill>
                  <a:srgbClr val="FFFFFF"/>
                </a:solidFill>
                <a:latin typeface="Glacial Indifference" pitchFamily="2" charset="0"/>
                <a:cs typeface="FUTURA MEDIUM" panose="020B0602020204020303" pitchFamily="34" charset="-79"/>
              </a:endParaRPr>
            </a:p>
          </p:txBody>
        </p:sp>
        <p:sp>
          <p:nvSpPr>
            <p:cNvPr id="70" name="TextBox 22">
              <a:extLst>
                <a:ext uri="{FF2B5EF4-FFF2-40B4-BE49-F238E27FC236}">
                  <a16:creationId xmlns:a16="http://schemas.microsoft.com/office/drawing/2014/main" id="{B1259EB7-F76F-DD46-BCC1-26FF452BDCAF}"/>
                </a:ext>
              </a:extLst>
            </p:cNvPr>
            <p:cNvSpPr txBox="1"/>
            <p:nvPr/>
          </p:nvSpPr>
          <p:spPr>
            <a:xfrm>
              <a:off x="9166243" y="2373696"/>
              <a:ext cx="14770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FFFF"/>
                  </a:solidFill>
                  <a:latin typeface="Glacial Indifference" pitchFamily="2" charset="0"/>
                  <a:cs typeface="FUTURA MEDIUM" panose="020B0602020204020303" pitchFamily="34" charset="-79"/>
                </a:rPr>
                <a:t>QCD</a:t>
              </a:r>
              <a:endParaRPr lang="fr-FR" sz="2000" b="1" dirty="0">
                <a:solidFill>
                  <a:srgbClr val="FFFFFF"/>
                </a:solidFill>
                <a:latin typeface="Glacial Indifference" pitchFamily="2" charset="0"/>
                <a:cs typeface="FUTURA MEDIUM" panose="020B0602020204020303" pitchFamily="34" charset="-79"/>
              </a:endParaRPr>
            </a:p>
          </p:txBody>
        </p:sp>
        <p:sp>
          <p:nvSpPr>
            <p:cNvPr id="71" name="TextBox 22">
              <a:extLst>
                <a:ext uri="{FF2B5EF4-FFF2-40B4-BE49-F238E27FC236}">
                  <a16:creationId xmlns:a16="http://schemas.microsoft.com/office/drawing/2014/main" id="{B354815E-FACB-E04E-B4D0-6C699460F609}"/>
                </a:ext>
              </a:extLst>
            </p:cNvPr>
            <p:cNvSpPr txBox="1"/>
            <p:nvPr/>
          </p:nvSpPr>
          <p:spPr>
            <a:xfrm>
              <a:off x="9166242" y="3397401"/>
              <a:ext cx="1477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lacial Indifference" pitchFamily="2" charset="0"/>
                  <a:cs typeface="FUTURA MEDIUM" panose="020B0602020204020303" pitchFamily="34" charset="-79"/>
                </a:rPr>
                <a:t>Au</a:t>
              </a:r>
              <a:endPara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lacial Indifference" pitchFamily="2" charset="0"/>
                <a:cs typeface="FUTURA MEDIUM" panose="020B0602020204020303" pitchFamily="34" charset="-79"/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EAF1F38B-4D6B-F948-A7DC-5DF224D6F1E7}"/>
                </a:ext>
              </a:extLst>
            </p:cNvPr>
            <p:cNvSpPr txBox="1"/>
            <p:nvPr/>
          </p:nvSpPr>
          <p:spPr>
            <a:xfrm>
              <a:off x="7761042" y="2082988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95000"/>
                    </a:schemeClr>
                  </a:solidFill>
                  <a:latin typeface="Glacial Indifference" pitchFamily="2" charset="0"/>
                  <a:cs typeface="Futura Medium" panose="020B0602020204020303" pitchFamily="34" charset="-79"/>
                </a:rPr>
                <a:t>1µm</a:t>
              </a:r>
            </a:p>
          </p:txBody>
        </p: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DF0520BB-3C1A-4B46-A3CA-324A13BCCA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5811" y="2459829"/>
              <a:ext cx="593742" cy="0"/>
            </a:xfrm>
            <a:prstGeom prst="line">
              <a:avLst/>
            </a:prstGeom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8AC08C3C-801C-4041-827B-9122E7829533}"/>
                </a:ext>
              </a:extLst>
            </p:cNvPr>
            <p:cNvSpPr txBox="1"/>
            <p:nvPr/>
          </p:nvSpPr>
          <p:spPr>
            <a:xfrm>
              <a:off x="10344711" y="1986247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95000"/>
                    </a:schemeClr>
                  </a:solidFill>
                  <a:latin typeface="Glacial Indifference" pitchFamily="2" charset="0"/>
                  <a:cs typeface="Futura Medium" panose="020B0602020204020303" pitchFamily="34" charset="-79"/>
                </a:rPr>
                <a:t>50nm</a:t>
              </a:r>
            </a:p>
          </p:txBody>
        </p: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111973EE-53D0-1942-98FE-56F3FADC61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33985" y="2363088"/>
              <a:ext cx="593742" cy="0"/>
            </a:xfrm>
            <a:prstGeom prst="line">
              <a:avLst/>
            </a:prstGeom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80" name="Picture 6" descr="IMG_4965.JPG">
            <a:extLst>
              <a:ext uri="{FF2B5EF4-FFF2-40B4-BE49-F238E27FC236}">
                <a16:creationId xmlns:a16="http://schemas.microsoft.com/office/drawing/2014/main" id="{93C34EED-6B86-F545-A7E0-FF7C7C48DA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-3702" r="10720" b="19641"/>
          <a:stretch/>
        </p:blipFill>
        <p:spPr>
          <a:xfrm>
            <a:off x="5370280" y="1871137"/>
            <a:ext cx="3337774" cy="2365366"/>
          </a:xfrm>
          <a:prstGeom prst="rect">
            <a:avLst/>
          </a:prstGeom>
        </p:spPr>
      </p:pic>
      <p:pic>
        <p:nvPicPr>
          <p:cNvPr id="81" name="Picture 11" descr="IMG_4264.JPG">
            <a:extLst>
              <a:ext uri="{FF2B5EF4-FFF2-40B4-BE49-F238E27FC236}">
                <a16:creationId xmlns:a16="http://schemas.microsoft.com/office/drawing/2014/main" id="{A082F5B1-7964-2042-BBAA-C2175C7E2A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7535" y="2062084"/>
            <a:ext cx="2939820" cy="2204865"/>
          </a:xfrm>
          <a:prstGeom prst="rect">
            <a:avLst/>
          </a:prstGeom>
        </p:spPr>
      </p:pic>
      <p:sp>
        <p:nvSpPr>
          <p:cNvPr id="85" name="Bouée 84">
            <a:extLst>
              <a:ext uri="{FF2B5EF4-FFF2-40B4-BE49-F238E27FC236}">
                <a16:creationId xmlns:a16="http://schemas.microsoft.com/office/drawing/2014/main" id="{7AFE0EF7-9587-9148-963E-D6E28BD09043}"/>
              </a:ext>
            </a:extLst>
          </p:cNvPr>
          <p:cNvSpPr/>
          <p:nvPr/>
        </p:nvSpPr>
        <p:spPr>
          <a:xfrm>
            <a:off x="10711959" y="2891615"/>
            <a:ext cx="392011" cy="239387"/>
          </a:xfrm>
          <a:prstGeom prst="donut">
            <a:avLst>
              <a:gd name="adj" fmla="val 9998"/>
            </a:avLst>
          </a:prstGeom>
          <a:gradFill>
            <a:gsLst>
              <a:gs pos="65000">
                <a:srgbClr val="E90000"/>
              </a:gs>
              <a:gs pos="55000">
                <a:srgbClr val="C00000"/>
              </a:gs>
              <a:gs pos="100000">
                <a:srgbClr val="FF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86" name="Straight Arrow Connector 12">
            <a:extLst>
              <a:ext uri="{FF2B5EF4-FFF2-40B4-BE49-F238E27FC236}">
                <a16:creationId xmlns:a16="http://schemas.microsoft.com/office/drawing/2014/main" id="{52AC0A10-DF41-3D47-9218-9FD29C44AD53}"/>
              </a:ext>
            </a:extLst>
          </p:cNvPr>
          <p:cNvCxnSpPr/>
          <p:nvPr/>
        </p:nvCxnSpPr>
        <p:spPr bwMode="auto">
          <a:xfrm>
            <a:off x="11226073" y="2882531"/>
            <a:ext cx="0" cy="24591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7" name="TextBox 19">
            <a:extLst>
              <a:ext uri="{FF2B5EF4-FFF2-40B4-BE49-F238E27FC236}">
                <a16:creationId xmlns:a16="http://schemas.microsoft.com/office/drawing/2014/main" id="{2C1678D0-AE14-7D4B-930B-04540296C8C8}"/>
              </a:ext>
            </a:extLst>
          </p:cNvPr>
          <p:cNvSpPr txBox="1"/>
          <p:nvPr/>
        </p:nvSpPr>
        <p:spPr>
          <a:xfrm>
            <a:off x="11381458" y="2816971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15nm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EEEBEE95-22A3-3B45-B9CF-D4054EAEFC47}"/>
              </a:ext>
            </a:extLst>
          </p:cNvPr>
          <p:cNvSpPr txBox="1"/>
          <p:nvPr/>
        </p:nvSpPr>
        <p:spPr>
          <a:xfrm>
            <a:off x="5635000" y="4714924"/>
            <a:ext cx="3121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200°C 10 min 20n.m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FFA17A6-5F20-E44C-B170-0D1655099548}"/>
              </a:ext>
            </a:extLst>
          </p:cNvPr>
          <p:cNvGrpSpPr/>
          <p:nvPr/>
        </p:nvGrpSpPr>
        <p:grpSpPr>
          <a:xfrm>
            <a:off x="-1130500" y="490303"/>
            <a:ext cx="1378337" cy="821436"/>
            <a:chOff x="-1352148" y="2263016"/>
            <a:chExt cx="1378337" cy="821436"/>
          </a:xfrm>
        </p:grpSpPr>
        <p:sp>
          <p:nvSpPr>
            <p:cNvPr id="60" name="Flèche vers le bas 59">
              <a:extLst>
                <a:ext uri="{FF2B5EF4-FFF2-40B4-BE49-F238E27FC236}">
                  <a16:creationId xmlns:a16="http://schemas.microsoft.com/office/drawing/2014/main" id="{104984C1-BD6C-A349-9354-43A22F47D1D5}"/>
                </a:ext>
              </a:extLst>
            </p:cNvPr>
            <p:cNvSpPr/>
            <p:nvPr/>
          </p:nvSpPr>
          <p:spPr>
            <a:xfrm rot="16200000">
              <a:off x="-1073697" y="1984565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47515936-9877-3440-B4CE-9FC0549520FD}"/>
                </a:ext>
              </a:extLst>
            </p:cNvPr>
            <p:cNvSpPr txBox="1"/>
            <p:nvPr/>
          </p:nvSpPr>
          <p:spPr>
            <a:xfrm>
              <a:off x="-1139036" y="2400834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11E3C8E3-E398-8644-BEFC-D06FC38188DA}"/>
              </a:ext>
            </a:extLst>
          </p:cNvPr>
          <p:cNvGrpSpPr/>
          <p:nvPr/>
        </p:nvGrpSpPr>
        <p:grpSpPr>
          <a:xfrm>
            <a:off x="-1145488" y="210019"/>
            <a:ext cx="1378337" cy="678873"/>
            <a:chOff x="128504" y="208088"/>
            <a:chExt cx="1378337" cy="678873"/>
          </a:xfrm>
        </p:grpSpPr>
        <p:sp>
          <p:nvSpPr>
            <p:cNvPr id="74" name="Flèche vers le bas 73">
              <a:extLst>
                <a:ext uri="{FF2B5EF4-FFF2-40B4-BE49-F238E27FC236}">
                  <a16:creationId xmlns:a16="http://schemas.microsoft.com/office/drawing/2014/main" id="{3A11072C-42EB-4942-A3E2-2FCE329AE105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461E38CD-A546-5649-A6F2-BB0F4A1D3DC5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74CF6AF-336E-E146-8987-4409F74F877D}"/>
              </a:ext>
            </a:extLst>
          </p:cNvPr>
          <p:cNvGrpSpPr/>
          <p:nvPr/>
        </p:nvGrpSpPr>
        <p:grpSpPr>
          <a:xfrm>
            <a:off x="128504" y="30147"/>
            <a:ext cx="1271202" cy="463679"/>
            <a:chOff x="128504" y="30147"/>
            <a:chExt cx="1271202" cy="463679"/>
          </a:xfrm>
        </p:grpSpPr>
        <p:sp>
          <p:nvSpPr>
            <p:cNvPr id="47" name="Flèche vers le bas 46">
              <a:extLst>
                <a:ext uri="{FF2B5EF4-FFF2-40B4-BE49-F238E27FC236}">
                  <a16:creationId xmlns:a16="http://schemas.microsoft.com/office/drawing/2014/main" id="{E8BB0DA5-AF50-8F45-A22B-89D8ECEA850A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4CC1BDE7-B55C-EA41-9A88-5262E50D3CFA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8D79B1C2-2C35-FD4D-8F20-581B194FE4B0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21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09648 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09935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7 L -0.01445 0.173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51" grpId="0" animBg="1"/>
      <p:bldP spid="53" grpId="0"/>
      <p:bldP spid="85" grpId="0" animBg="1"/>
      <p:bldP spid="87" grpId="0"/>
      <p:bldP spid="88" grpId="0"/>
      <p:bldP spid="8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22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Courant d’obscurité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Gravure « Mesa »</a:t>
            </a:r>
          </a:p>
        </p:txBody>
      </p:sp>
      <p:sp>
        <p:nvSpPr>
          <p:cNvPr id="18" name="CustomShape 21">
            <a:extLst>
              <a:ext uri="{FF2B5EF4-FFF2-40B4-BE49-F238E27FC236}">
                <a16:creationId xmlns:a16="http://schemas.microsoft.com/office/drawing/2014/main" id="{4D63A629-B449-4046-B2A5-4D6ADC764D7E}"/>
              </a:ext>
            </a:extLst>
          </p:cNvPr>
          <p:cNvSpPr/>
          <p:nvPr/>
        </p:nvSpPr>
        <p:spPr>
          <a:xfrm>
            <a:off x="1338839" y="4061707"/>
            <a:ext cx="3585331" cy="1423287"/>
          </a:xfrm>
          <a:prstGeom prst="cube">
            <a:avLst>
              <a:gd name="adj" fmla="val 72220"/>
            </a:avLst>
          </a:prstGeom>
          <a:solidFill>
            <a:srgbClr val="7E7F7E"/>
          </a:solidFill>
          <a:ln w="9360">
            <a:noFill/>
            <a:round/>
          </a:ln>
        </p:spPr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9226A1C3-1452-334D-B91E-B0BFDB72E9DF}"/>
              </a:ext>
            </a:extLst>
          </p:cNvPr>
          <p:cNvSpPr txBox="1"/>
          <p:nvPr/>
        </p:nvSpPr>
        <p:spPr>
          <a:xfrm>
            <a:off x="1930820" y="5098538"/>
            <a:ext cx="147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Glacial Indifference" pitchFamily="2" charset="0"/>
              </a:rPr>
              <a:t>Si</a:t>
            </a:r>
          </a:p>
        </p:txBody>
      </p:sp>
      <p:sp>
        <p:nvSpPr>
          <p:cNvPr id="22" name="CustomShape 20">
            <a:extLst>
              <a:ext uri="{FF2B5EF4-FFF2-40B4-BE49-F238E27FC236}">
                <a16:creationId xmlns:a16="http://schemas.microsoft.com/office/drawing/2014/main" id="{861B5364-B801-FB43-80FB-4829E31DE91E}"/>
              </a:ext>
            </a:extLst>
          </p:cNvPr>
          <p:cNvSpPr/>
          <p:nvPr/>
        </p:nvSpPr>
        <p:spPr>
          <a:xfrm>
            <a:off x="1347152" y="3877474"/>
            <a:ext cx="3577018" cy="1210769"/>
          </a:xfrm>
          <a:prstGeom prst="cube">
            <a:avLst>
              <a:gd name="adj" fmla="val 85037"/>
            </a:avLst>
          </a:prstGeom>
          <a:solidFill>
            <a:srgbClr val="857B1E"/>
          </a:solidFill>
          <a:ln w="9360">
            <a:solidFill>
              <a:srgbClr val="857B1E"/>
            </a:solidFill>
            <a:round/>
          </a:ln>
        </p:spPr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3FFB29CD-D464-6247-A436-B03F07394FE0}"/>
              </a:ext>
            </a:extLst>
          </p:cNvPr>
          <p:cNvSpPr txBox="1"/>
          <p:nvPr/>
        </p:nvSpPr>
        <p:spPr>
          <a:xfrm>
            <a:off x="1947750" y="4825670"/>
            <a:ext cx="1477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Glacial Indifference" pitchFamily="2" charset="0"/>
              </a:rPr>
              <a:t>Au</a:t>
            </a:r>
            <a:endParaRPr lang="fr-FR" sz="1200" b="1" dirty="0">
              <a:solidFill>
                <a:srgbClr val="FFFFFF"/>
              </a:solidFill>
              <a:latin typeface="Glacial Indifference" pitchFamily="2" charset="0"/>
            </a:endParaRPr>
          </a:p>
        </p:txBody>
      </p:sp>
      <p:sp>
        <p:nvSpPr>
          <p:cNvPr id="37" name="CustomShape 20">
            <a:extLst>
              <a:ext uri="{FF2B5EF4-FFF2-40B4-BE49-F238E27FC236}">
                <a16:creationId xmlns:a16="http://schemas.microsoft.com/office/drawing/2014/main" id="{545F11C5-5C5C-8E42-80C3-F09A7F98926C}"/>
              </a:ext>
            </a:extLst>
          </p:cNvPr>
          <p:cNvSpPr/>
          <p:nvPr/>
        </p:nvSpPr>
        <p:spPr>
          <a:xfrm>
            <a:off x="1350727" y="3685058"/>
            <a:ext cx="3577018" cy="1210769"/>
          </a:xfrm>
          <a:prstGeom prst="cube">
            <a:avLst>
              <a:gd name="adj" fmla="val 85037"/>
            </a:avLst>
          </a:prstGeom>
          <a:solidFill>
            <a:srgbClr val="857B1E"/>
          </a:solidFill>
          <a:ln w="9360">
            <a:solidFill>
              <a:srgbClr val="857B1E"/>
            </a:solidFill>
            <a:round/>
          </a:ln>
        </p:spPr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3B2E1AFE-0E32-3A40-9DAA-09C1622B1DAB}"/>
              </a:ext>
            </a:extLst>
          </p:cNvPr>
          <p:cNvSpPr txBox="1"/>
          <p:nvPr/>
        </p:nvSpPr>
        <p:spPr>
          <a:xfrm>
            <a:off x="1827281" y="4638329"/>
            <a:ext cx="1718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Glacial Indifference" pitchFamily="2" charset="0"/>
              </a:rPr>
              <a:t>Au</a:t>
            </a:r>
            <a:endParaRPr lang="fr-FR" sz="1200" b="1" dirty="0">
              <a:solidFill>
                <a:srgbClr val="FFFFFF"/>
              </a:solidFill>
              <a:latin typeface="Glacial Indifference" pitchFamily="2" charset="0"/>
            </a:endParaRPr>
          </a:p>
        </p:txBody>
      </p:sp>
      <p:sp>
        <p:nvSpPr>
          <p:cNvPr id="26" name="CustomShape 21">
            <a:extLst>
              <a:ext uri="{FF2B5EF4-FFF2-40B4-BE49-F238E27FC236}">
                <a16:creationId xmlns:a16="http://schemas.microsoft.com/office/drawing/2014/main" id="{83622A87-6E74-5041-AE47-85568AEA88EE}"/>
              </a:ext>
            </a:extLst>
          </p:cNvPr>
          <p:cNvSpPr/>
          <p:nvPr/>
        </p:nvSpPr>
        <p:spPr>
          <a:xfrm>
            <a:off x="1342778" y="3452234"/>
            <a:ext cx="3577014" cy="1255664"/>
          </a:xfrm>
          <a:prstGeom prst="cube">
            <a:avLst>
              <a:gd name="adj" fmla="val 81409"/>
            </a:avLst>
          </a:prstGeom>
          <a:solidFill>
            <a:srgbClr val="7677CF"/>
          </a:solidFill>
          <a:ln w="9360">
            <a:solidFill>
              <a:srgbClr val="7677CF"/>
            </a:solidFill>
            <a:round/>
          </a:ln>
        </p:spPr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27AA030F-BF39-0843-A9FA-8091EC9069A2}"/>
              </a:ext>
            </a:extLst>
          </p:cNvPr>
          <p:cNvSpPr txBox="1"/>
          <p:nvPr/>
        </p:nvSpPr>
        <p:spPr>
          <a:xfrm>
            <a:off x="1797723" y="4402932"/>
            <a:ext cx="173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Glacial Indifference" pitchFamily="2" charset="0"/>
              </a:rPr>
              <a:t>QCD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8CAF90F-38D3-6E4B-AB77-4153FC87810C}"/>
              </a:ext>
            </a:extLst>
          </p:cNvPr>
          <p:cNvGrpSpPr/>
          <p:nvPr/>
        </p:nvGrpSpPr>
        <p:grpSpPr>
          <a:xfrm>
            <a:off x="1342774" y="2821700"/>
            <a:ext cx="3577017" cy="1648794"/>
            <a:chOff x="1342774" y="2821700"/>
            <a:chExt cx="3577017" cy="1648794"/>
          </a:xfrm>
        </p:grpSpPr>
        <p:sp>
          <p:nvSpPr>
            <p:cNvPr id="32" name="CustomShape 21">
              <a:extLst>
                <a:ext uri="{FF2B5EF4-FFF2-40B4-BE49-F238E27FC236}">
                  <a16:creationId xmlns:a16="http://schemas.microsoft.com/office/drawing/2014/main" id="{AF632367-5B59-D848-9BCE-C5A06221BE2F}"/>
                </a:ext>
              </a:extLst>
            </p:cNvPr>
            <p:cNvSpPr/>
            <p:nvPr/>
          </p:nvSpPr>
          <p:spPr>
            <a:xfrm>
              <a:off x="1342774" y="2821700"/>
              <a:ext cx="3577017" cy="1648794"/>
            </a:xfrm>
            <a:prstGeom prst="cube">
              <a:avLst>
                <a:gd name="adj" fmla="val 61524"/>
              </a:avLst>
            </a:prstGeom>
            <a:solidFill>
              <a:srgbClr val="5A5B5B"/>
            </a:solidFill>
            <a:ln w="9360">
              <a:noFill/>
              <a:round/>
            </a:ln>
          </p:spPr>
        </p:sp>
        <p:sp>
          <p:nvSpPr>
            <p:cNvPr id="33" name="TextBox 29">
              <a:extLst>
                <a:ext uri="{FF2B5EF4-FFF2-40B4-BE49-F238E27FC236}">
                  <a16:creationId xmlns:a16="http://schemas.microsoft.com/office/drawing/2014/main" id="{A9CC26BA-B45D-2B46-AA44-B7CF0ABB5283}"/>
                </a:ext>
              </a:extLst>
            </p:cNvPr>
            <p:cNvSpPr txBox="1"/>
            <p:nvPr/>
          </p:nvSpPr>
          <p:spPr>
            <a:xfrm>
              <a:off x="1757534" y="3948986"/>
              <a:ext cx="1824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FFFF"/>
                  </a:solidFill>
                  <a:latin typeface="Glacial Indifference" pitchFamily="2" charset="0"/>
                </a:rPr>
                <a:t>InP</a:t>
              </a:r>
              <a:endParaRPr lang="fr-FR" sz="2800" b="1" dirty="0">
                <a:solidFill>
                  <a:srgbClr val="FFFFFF"/>
                </a:solidFill>
                <a:latin typeface="Glacial Indifference" pitchFamily="2" charset="0"/>
              </a:endParaRPr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1D255D4-95C0-C645-BB66-F6A086BFB638}"/>
              </a:ext>
            </a:extLst>
          </p:cNvPr>
          <p:cNvCxnSpPr>
            <a:cxnSpLocks/>
          </p:cNvCxnSpPr>
          <p:nvPr/>
        </p:nvCxnSpPr>
        <p:spPr>
          <a:xfrm flipV="1">
            <a:off x="3906672" y="3859933"/>
            <a:ext cx="1014578" cy="1038227"/>
          </a:xfrm>
          <a:prstGeom prst="line">
            <a:avLst/>
          </a:prstGeom>
          <a:ln w="38100">
            <a:solidFill>
              <a:srgbClr val="6B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DB92B-EAAB-5949-A3BA-0D6AF1CEDAAF}"/>
              </a:ext>
            </a:extLst>
          </p:cNvPr>
          <p:cNvSpPr/>
          <p:nvPr/>
        </p:nvSpPr>
        <p:spPr>
          <a:xfrm>
            <a:off x="2176608" y="4734595"/>
            <a:ext cx="1183671" cy="358489"/>
          </a:xfrm>
          <a:prstGeom prst="rect">
            <a:avLst/>
          </a:prstGeom>
          <a:solidFill>
            <a:srgbClr val="847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Glacial Indifference" pitchFamily="2" charset="0"/>
            </a:endParaRPr>
          </a:p>
        </p:txBody>
      </p:sp>
      <p:sp>
        <p:nvSpPr>
          <p:cNvPr id="53" name="TextBox 30">
            <a:extLst>
              <a:ext uri="{FF2B5EF4-FFF2-40B4-BE49-F238E27FC236}">
                <a16:creationId xmlns:a16="http://schemas.microsoft.com/office/drawing/2014/main" id="{B1225114-C42A-8D4A-A0AD-1413E70A48F3}"/>
              </a:ext>
            </a:extLst>
          </p:cNvPr>
          <p:cNvSpPr txBox="1"/>
          <p:nvPr/>
        </p:nvSpPr>
        <p:spPr>
          <a:xfrm>
            <a:off x="2049064" y="4701805"/>
            <a:ext cx="1256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Glacial Indifference" pitchFamily="2" charset="0"/>
              </a:rPr>
              <a:t>Au</a:t>
            </a:r>
            <a:endParaRPr lang="fr-FR" sz="1200" b="1" dirty="0">
              <a:solidFill>
                <a:srgbClr val="FFFFFF"/>
              </a:solidFill>
              <a:latin typeface="Glacial Indifference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5B004E-B993-C643-87CE-3280C3AF0EF5}"/>
              </a:ext>
            </a:extLst>
          </p:cNvPr>
          <p:cNvSpPr txBox="1"/>
          <p:nvPr/>
        </p:nvSpPr>
        <p:spPr>
          <a:xfrm>
            <a:off x="3581718" y="2234114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HCl:H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2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0</a:t>
            </a:r>
          </a:p>
        </p:txBody>
      </p:sp>
      <p:sp>
        <p:nvSpPr>
          <p:cNvPr id="4" name="Nuage 3">
            <a:extLst>
              <a:ext uri="{FF2B5EF4-FFF2-40B4-BE49-F238E27FC236}">
                <a16:creationId xmlns:a16="http://schemas.microsoft.com/office/drawing/2014/main" id="{2DA962AF-2A35-C147-B5E3-049C9B96D3EB}"/>
              </a:ext>
            </a:extLst>
          </p:cNvPr>
          <p:cNvSpPr/>
          <p:nvPr/>
        </p:nvSpPr>
        <p:spPr>
          <a:xfrm>
            <a:off x="338727" y="1900331"/>
            <a:ext cx="5472988" cy="4097310"/>
          </a:xfrm>
          <a:prstGeom prst="cloud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6726"/>
                </a:schemeClr>
              </a:gs>
              <a:gs pos="50000">
                <a:schemeClr val="accent6">
                  <a:satMod val="110000"/>
                  <a:lumMod val="100000"/>
                  <a:shade val="100000"/>
                  <a:alpha val="16613"/>
                </a:schemeClr>
              </a:gs>
              <a:gs pos="100000">
                <a:schemeClr val="accent6">
                  <a:lumMod val="99000"/>
                  <a:satMod val="120000"/>
                  <a:shade val="78000"/>
                  <a:alpha val="57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188390-0B9D-F442-9B5C-6A2D1E0A4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720" b="20989"/>
          <a:stretch/>
        </p:blipFill>
        <p:spPr>
          <a:xfrm>
            <a:off x="7710598" y="1333280"/>
            <a:ext cx="2562411" cy="180166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0F4873-3E11-BA4E-87C8-86DB96050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05"/>
          <a:stretch/>
        </p:blipFill>
        <p:spPr>
          <a:xfrm rot="5400000">
            <a:off x="7788308" y="3260298"/>
            <a:ext cx="2406991" cy="2639428"/>
          </a:xfrm>
          <a:prstGeom prst="rect">
            <a:avLst/>
          </a:prstGeom>
          <a:ln w="57150">
            <a:solidFill>
              <a:srgbClr val="008D32"/>
            </a:solidFill>
          </a:ln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F77EFAED-7C10-FD4C-BEBA-01846B6A8E94}"/>
              </a:ext>
            </a:extLst>
          </p:cNvPr>
          <p:cNvGrpSpPr/>
          <p:nvPr/>
        </p:nvGrpSpPr>
        <p:grpSpPr>
          <a:xfrm>
            <a:off x="80296" y="482735"/>
            <a:ext cx="1378337" cy="821436"/>
            <a:chOff x="-1352148" y="2263016"/>
            <a:chExt cx="1378337" cy="821436"/>
          </a:xfrm>
        </p:grpSpPr>
        <p:sp>
          <p:nvSpPr>
            <p:cNvPr id="52" name="Flèche vers le bas 51">
              <a:extLst>
                <a:ext uri="{FF2B5EF4-FFF2-40B4-BE49-F238E27FC236}">
                  <a16:creationId xmlns:a16="http://schemas.microsoft.com/office/drawing/2014/main" id="{8DE83058-D78C-C447-AE34-DDAC8656DF20}"/>
                </a:ext>
              </a:extLst>
            </p:cNvPr>
            <p:cNvSpPr/>
            <p:nvPr/>
          </p:nvSpPr>
          <p:spPr>
            <a:xfrm rot="16200000">
              <a:off x="-1073697" y="1984565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3AF728EF-695E-5243-901C-A515638481C3}"/>
                </a:ext>
              </a:extLst>
            </p:cNvPr>
            <p:cNvSpPr txBox="1"/>
            <p:nvPr/>
          </p:nvSpPr>
          <p:spPr>
            <a:xfrm>
              <a:off x="-1139036" y="2400834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6F3D8236-64F1-C84B-BBDB-A8A6A3F4E64E}"/>
              </a:ext>
            </a:extLst>
          </p:cNvPr>
          <p:cNvGrpSpPr/>
          <p:nvPr/>
        </p:nvGrpSpPr>
        <p:grpSpPr>
          <a:xfrm>
            <a:off x="-1145488" y="210019"/>
            <a:ext cx="1378337" cy="678873"/>
            <a:chOff x="128504" y="208088"/>
            <a:chExt cx="1378337" cy="678873"/>
          </a:xfrm>
        </p:grpSpPr>
        <p:sp>
          <p:nvSpPr>
            <p:cNvPr id="42" name="Flèche vers le bas 41">
              <a:extLst>
                <a:ext uri="{FF2B5EF4-FFF2-40B4-BE49-F238E27FC236}">
                  <a16:creationId xmlns:a16="http://schemas.microsoft.com/office/drawing/2014/main" id="{24EF67AC-34B6-DE4A-8138-3011C64EBB4E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43B101D-7DBB-F541-A6C7-1DE467904C29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0E6E37D-A7A7-7842-800A-DAC35236D719}"/>
              </a:ext>
            </a:extLst>
          </p:cNvPr>
          <p:cNvGrpSpPr/>
          <p:nvPr/>
        </p:nvGrpSpPr>
        <p:grpSpPr>
          <a:xfrm>
            <a:off x="-1050317" y="28894"/>
            <a:ext cx="1271202" cy="463679"/>
            <a:chOff x="128504" y="30147"/>
            <a:chExt cx="1271202" cy="463679"/>
          </a:xfrm>
        </p:grpSpPr>
        <p:sp>
          <p:nvSpPr>
            <p:cNvPr id="48" name="Flèche vers le bas 47">
              <a:extLst>
                <a:ext uri="{FF2B5EF4-FFF2-40B4-BE49-F238E27FC236}">
                  <a16:creationId xmlns:a16="http://schemas.microsoft.com/office/drawing/2014/main" id="{B6041B77-23CC-3D4D-8E6D-9AC5FE3F01CA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1B07F1C3-34F4-054F-81C3-083D1D2CB7B8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FCDEDA1A-31B4-B248-87FB-1E76DF47E98C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44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23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Courant d’obscurité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Gravure « Mesa »</a:t>
            </a:r>
          </a:p>
        </p:txBody>
      </p:sp>
      <p:sp>
        <p:nvSpPr>
          <p:cNvPr id="18" name="CustomShape 21">
            <a:extLst>
              <a:ext uri="{FF2B5EF4-FFF2-40B4-BE49-F238E27FC236}">
                <a16:creationId xmlns:a16="http://schemas.microsoft.com/office/drawing/2014/main" id="{4D63A629-B449-4046-B2A5-4D6ADC764D7E}"/>
              </a:ext>
            </a:extLst>
          </p:cNvPr>
          <p:cNvSpPr/>
          <p:nvPr/>
        </p:nvSpPr>
        <p:spPr>
          <a:xfrm>
            <a:off x="1338839" y="4061707"/>
            <a:ext cx="3585331" cy="1423287"/>
          </a:xfrm>
          <a:prstGeom prst="cube">
            <a:avLst>
              <a:gd name="adj" fmla="val 72220"/>
            </a:avLst>
          </a:prstGeom>
          <a:solidFill>
            <a:srgbClr val="7E7F7E"/>
          </a:solidFill>
          <a:ln w="9360">
            <a:noFill/>
            <a:round/>
          </a:ln>
        </p:spPr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9226A1C3-1452-334D-B91E-B0BFDB72E9DF}"/>
              </a:ext>
            </a:extLst>
          </p:cNvPr>
          <p:cNvSpPr txBox="1"/>
          <p:nvPr/>
        </p:nvSpPr>
        <p:spPr>
          <a:xfrm>
            <a:off x="1930820" y="5098538"/>
            <a:ext cx="147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Glacial Indifference" pitchFamily="2" charset="0"/>
              </a:rPr>
              <a:t>Si</a:t>
            </a:r>
          </a:p>
        </p:txBody>
      </p:sp>
      <p:sp>
        <p:nvSpPr>
          <p:cNvPr id="22" name="CustomShape 20">
            <a:extLst>
              <a:ext uri="{FF2B5EF4-FFF2-40B4-BE49-F238E27FC236}">
                <a16:creationId xmlns:a16="http://schemas.microsoft.com/office/drawing/2014/main" id="{861B5364-B801-FB43-80FB-4829E31DE91E}"/>
              </a:ext>
            </a:extLst>
          </p:cNvPr>
          <p:cNvSpPr/>
          <p:nvPr/>
        </p:nvSpPr>
        <p:spPr>
          <a:xfrm>
            <a:off x="1347152" y="3877474"/>
            <a:ext cx="3577018" cy="1210769"/>
          </a:xfrm>
          <a:prstGeom prst="cube">
            <a:avLst>
              <a:gd name="adj" fmla="val 85037"/>
            </a:avLst>
          </a:prstGeom>
          <a:solidFill>
            <a:srgbClr val="857B1E"/>
          </a:solidFill>
          <a:ln w="9360">
            <a:solidFill>
              <a:srgbClr val="857B1E"/>
            </a:solidFill>
            <a:round/>
          </a:ln>
        </p:spPr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3FFB29CD-D464-6247-A436-B03F07394FE0}"/>
              </a:ext>
            </a:extLst>
          </p:cNvPr>
          <p:cNvSpPr txBox="1"/>
          <p:nvPr/>
        </p:nvSpPr>
        <p:spPr>
          <a:xfrm>
            <a:off x="1947750" y="4825670"/>
            <a:ext cx="1477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Glacial Indifference" pitchFamily="2" charset="0"/>
              </a:rPr>
              <a:t>Au</a:t>
            </a:r>
            <a:endParaRPr lang="fr-FR" sz="1200" b="1" dirty="0">
              <a:solidFill>
                <a:srgbClr val="FFFFFF"/>
              </a:solidFill>
              <a:latin typeface="Glacial Indifference" pitchFamily="2" charset="0"/>
            </a:endParaRPr>
          </a:p>
        </p:txBody>
      </p:sp>
      <p:sp>
        <p:nvSpPr>
          <p:cNvPr id="37" name="CustomShape 20">
            <a:extLst>
              <a:ext uri="{FF2B5EF4-FFF2-40B4-BE49-F238E27FC236}">
                <a16:creationId xmlns:a16="http://schemas.microsoft.com/office/drawing/2014/main" id="{545F11C5-5C5C-8E42-80C3-F09A7F98926C}"/>
              </a:ext>
            </a:extLst>
          </p:cNvPr>
          <p:cNvSpPr/>
          <p:nvPr/>
        </p:nvSpPr>
        <p:spPr>
          <a:xfrm>
            <a:off x="1350727" y="3685058"/>
            <a:ext cx="3577018" cy="1210769"/>
          </a:xfrm>
          <a:prstGeom prst="cube">
            <a:avLst>
              <a:gd name="adj" fmla="val 85037"/>
            </a:avLst>
          </a:prstGeom>
          <a:solidFill>
            <a:srgbClr val="857B1E"/>
          </a:solidFill>
          <a:ln w="9360">
            <a:solidFill>
              <a:srgbClr val="857B1E"/>
            </a:solidFill>
            <a:round/>
          </a:ln>
        </p:spPr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3B2E1AFE-0E32-3A40-9DAA-09C1622B1DAB}"/>
              </a:ext>
            </a:extLst>
          </p:cNvPr>
          <p:cNvSpPr txBox="1"/>
          <p:nvPr/>
        </p:nvSpPr>
        <p:spPr>
          <a:xfrm>
            <a:off x="1827281" y="4638329"/>
            <a:ext cx="1718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Glacial Indifference" pitchFamily="2" charset="0"/>
              </a:rPr>
              <a:t>Au</a:t>
            </a:r>
            <a:endParaRPr lang="fr-FR" sz="1200" b="1" dirty="0">
              <a:solidFill>
                <a:srgbClr val="FFFFFF"/>
              </a:solidFill>
              <a:latin typeface="Glacial Indifference" pitchFamily="2" charset="0"/>
            </a:endParaRPr>
          </a:p>
        </p:txBody>
      </p:sp>
      <p:sp>
        <p:nvSpPr>
          <p:cNvPr id="45" name="CustomShape 21">
            <a:extLst>
              <a:ext uri="{FF2B5EF4-FFF2-40B4-BE49-F238E27FC236}">
                <a16:creationId xmlns:a16="http://schemas.microsoft.com/office/drawing/2014/main" id="{36201A2D-6EDD-E24F-9381-559F755CB6FC}"/>
              </a:ext>
            </a:extLst>
          </p:cNvPr>
          <p:cNvSpPr/>
          <p:nvPr/>
        </p:nvSpPr>
        <p:spPr>
          <a:xfrm>
            <a:off x="2253609" y="3750786"/>
            <a:ext cx="1733587" cy="667737"/>
          </a:xfrm>
          <a:prstGeom prst="cube">
            <a:avLst>
              <a:gd name="adj" fmla="val 81409"/>
            </a:avLst>
          </a:prstGeom>
          <a:solidFill>
            <a:srgbClr val="7677CF"/>
          </a:solidFill>
          <a:ln w="9360">
            <a:solidFill>
              <a:srgbClr val="7677CF"/>
            </a:solidFill>
            <a:round/>
          </a:ln>
        </p:spPr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205C92BA-1C95-0B4C-BA2E-629173BCE623}"/>
              </a:ext>
            </a:extLst>
          </p:cNvPr>
          <p:cNvSpPr txBox="1"/>
          <p:nvPr/>
        </p:nvSpPr>
        <p:spPr>
          <a:xfrm>
            <a:off x="2005110" y="4220229"/>
            <a:ext cx="1737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rgbClr val="FFFFFF"/>
                </a:solidFill>
                <a:latin typeface="Glacial Indifference" pitchFamily="2" charset="0"/>
              </a:rPr>
              <a:t>QCD</a:t>
            </a:r>
          </a:p>
        </p:txBody>
      </p:sp>
      <p:sp>
        <p:nvSpPr>
          <p:cNvPr id="26" name="CustomShape 21">
            <a:extLst>
              <a:ext uri="{FF2B5EF4-FFF2-40B4-BE49-F238E27FC236}">
                <a16:creationId xmlns:a16="http://schemas.microsoft.com/office/drawing/2014/main" id="{83622A87-6E74-5041-AE47-85568AEA88EE}"/>
              </a:ext>
            </a:extLst>
          </p:cNvPr>
          <p:cNvSpPr/>
          <p:nvPr/>
        </p:nvSpPr>
        <p:spPr>
          <a:xfrm>
            <a:off x="1347868" y="3454330"/>
            <a:ext cx="3577014" cy="1255664"/>
          </a:xfrm>
          <a:prstGeom prst="cube">
            <a:avLst>
              <a:gd name="adj" fmla="val 81409"/>
            </a:avLst>
          </a:prstGeom>
          <a:solidFill>
            <a:srgbClr val="7677CF"/>
          </a:solidFill>
          <a:ln w="9360">
            <a:solidFill>
              <a:srgbClr val="7677CF"/>
            </a:solidFill>
            <a:round/>
          </a:ln>
        </p:spPr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27AA030F-BF39-0843-A9FA-8091EC9069A2}"/>
              </a:ext>
            </a:extLst>
          </p:cNvPr>
          <p:cNvSpPr txBox="1"/>
          <p:nvPr/>
        </p:nvSpPr>
        <p:spPr>
          <a:xfrm>
            <a:off x="1797723" y="4402932"/>
            <a:ext cx="173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Glacial Indifference" pitchFamily="2" charset="0"/>
              </a:rPr>
              <a:t>QCD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1D255D4-95C0-C645-BB66-F6A086BFB638}"/>
              </a:ext>
            </a:extLst>
          </p:cNvPr>
          <p:cNvCxnSpPr>
            <a:cxnSpLocks/>
          </p:cNvCxnSpPr>
          <p:nvPr/>
        </p:nvCxnSpPr>
        <p:spPr>
          <a:xfrm flipV="1">
            <a:off x="3906672" y="3859933"/>
            <a:ext cx="1014578" cy="1038227"/>
          </a:xfrm>
          <a:prstGeom prst="line">
            <a:avLst/>
          </a:prstGeom>
          <a:ln w="38100">
            <a:solidFill>
              <a:srgbClr val="6B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DB92B-EAAB-5949-A3BA-0D6AF1CEDAAF}"/>
              </a:ext>
            </a:extLst>
          </p:cNvPr>
          <p:cNvSpPr/>
          <p:nvPr/>
        </p:nvSpPr>
        <p:spPr>
          <a:xfrm>
            <a:off x="2176608" y="4734595"/>
            <a:ext cx="1183671" cy="358489"/>
          </a:xfrm>
          <a:prstGeom prst="rect">
            <a:avLst/>
          </a:prstGeom>
          <a:solidFill>
            <a:srgbClr val="847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Glacial Indifference" pitchFamily="2" charset="0"/>
            </a:endParaRPr>
          </a:p>
        </p:txBody>
      </p:sp>
      <p:sp>
        <p:nvSpPr>
          <p:cNvPr id="53" name="TextBox 30">
            <a:extLst>
              <a:ext uri="{FF2B5EF4-FFF2-40B4-BE49-F238E27FC236}">
                <a16:creationId xmlns:a16="http://schemas.microsoft.com/office/drawing/2014/main" id="{B1225114-C42A-8D4A-A0AD-1413E70A48F3}"/>
              </a:ext>
            </a:extLst>
          </p:cNvPr>
          <p:cNvSpPr txBox="1"/>
          <p:nvPr/>
        </p:nvSpPr>
        <p:spPr>
          <a:xfrm>
            <a:off x="2049064" y="4701805"/>
            <a:ext cx="1256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Glacial Indifference" pitchFamily="2" charset="0"/>
              </a:rPr>
              <a:t>Au</a:t>
            </a:r>
            <a:endParaRPr lang="fr-FR" sz="1200" b="1" dirty="0">
              <a:solidFill>
                <a:srgbClr val="FFFFFF"/>
              </a:solidFill>
              <a:latin typeface="Glacial Indifference" pitchFamily="2" charset="0"/>
            </a:endParaRPr>
          </a:p>
        </p:txBody>
      </p:sp>
      <p:sp>
        <p:nvSpPr>
          <p:cNvPr id="25" name="CustomShape 21">
            <a:extLst>
              <a:ext uri="{FF2B5EF4-FFF2-40B4-BE49-F238E27FC236}">
                <a16:creationId xmlns:a16="http://schemas.microsoft.com/office/drawing/2014/main" id="{59EF017B-37D7-F946-B373-AC9C8B6C8B96}"/>
              </a:ext>
            </a:extLst>
          </p:cNvPr>
          <p:cNvSpPr/>
          <p:nvPr/>
        </p:nvSpPr>
        <p:spPr>
          <a:xfrm>
            <a:off x="2256527" y="3538500"/>
            <a:ext cx="1725577" cy="745888"/>
          </a:xfrm>
          <a:prstGeom prst="cube">
            <a:avLst>
              <a:gd name="adj" fmla="val 71440"/>
            </a:avLst>
          </a:prstGeom>
          <a:solidFill>
            <a:srgbClr val="CD476C">
              <a:alpha val="84000"/>
            </a:srgbClr>
          </a:solidFill>
          <a:ln w="9360">
            <a:noFill/>
            <a:round/>
          </a:ln>
        </p:spPr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1E6DD1B-945A-2343-A658-DB70287B9654}"/>
              </a:ext>
            </a:extLst>
          </p:cNvPr>
          <p:cNvGrpSpPr/>
          <p:nvPr/>
        </p:nvGrpSpPr>
        <p:grpSpPr>
          <a:xfrm>
            <a:off x="1369401" y="2054672"/>
            <a:ext cx="2830662" cy="2070565"/>
            <a:chOff x="1369401" y="2054672"/>
            <a:chExt cx="2830662" cy="2070565"/>
          </a:xfrm>
        </p:grpSpPr>
        <p:cxnSp>
          <p:nvCxnSpPr>
            <p:cNvPr id="35" name="Straight Arrow Connector 2">
              <a:extLst>
                <a:ext uri="{FF2B5EF4-FFF2-40B4-BE49-F238E27FC236}">
                  <a16:creationId xmlns:a16="http://schemas.microsoft.com/office/drawing/2014/main" id="{01163189-5DD2-C045-B416-B9F88340B73B}"/>
                </a:ext>
              </a:extLst>
            </p:cNvPr>
            <p:cNvCxnSpPr/>
            <p:nvPr/>
          </p:nvCxnSpPr>
          <p:spPr>
            <a:xfrm>
              <a:off x="4200062" y="2782979"/>
              <a:ext cx="1" cy="980746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lg" len="lg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4">
              <a:extLst>
                <a:ext uri="{FF2B5EF4-FFF2-40B4-BE49-F238E27FC236}">
                  <a16:creationId xmlns:a16="http://schemas.microsoft.com/office/drawing/2014/main" id="{A825228B-7BB4-DB44-AF11-148B1B38A93E}"/>
                </a:ext>
              </a:extLst>
            </p:cNvPr>
            <p:cNvCxnSpPr/>
            <p:nvPr/>
          </p:nvCxnSpPr>
          <p:spPr>
            <a:xfrm>
              <a:off x="3546186" y="2239338"/>
              <a:ext cx="0" cy="144572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lg" len="lg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5">
              <a:extLst>
                <a:ext uri="{FF2B5EF4-FFF2-40B4-BE49-F238E27FC236}">
                  <a16:creationId xmlns:a16="http://schemas.microsoft.com/office/drawing/2014/main" id="{8411AE42-9437-AC4F-A168-58A05501330D}"/>
                </a:ext>
              </a:extLst>
            </p:cNvPr>
            <p:cNvCxnSpPr/>
            <p:nvPr/>
          </p:nvCxnSpPr>
          <p:spPr>
            <a:xfrm>
              <a:off x="2030786" y="2633532"/>
              <a:ext cx="1" cy="149170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lg" len="lg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36">
              <a:extLst>
                <a:ext uri="{FF2B5EF4-FFF2-40B4-BE49-F238E27FC236}">
                  <a16:creationId xmlns:a16="http://schemas.microsoft.com/office/drawing/2014/main" id="{5E957B8E-4C8F-8F4F-8B23-71173B3941D5}"/>
                </a:ext>
              </a:extLst>
            </p:cNvPr>
            <p:cNvCxnSpPr/>
            <p:nvPr/>
          </p:nvCxnSpPr>
          <p:spPr>
            <a:xfrm>
              <a:off x="3015471" y="2726148"/>
              <a:ext cx="1" cy="1186703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lg" len="lg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37">
              <a:extLst>
                <a:ext uri="{FF2B5EF4-FFF2-40B4-BE49-F238E27FC236}">
                  <a16:creationId xmlns:a16="http://schemas.microsoft.com/office/drawing/2014/main" id="{6889985F-D330-8D45-9024-CDE539ED32C2}"/>
                </a:ext>
              </a:extLst>
            </p:cNvPr>
            <p:cNvCxnSpPr/>
            <p:nvPr/>
          </p:nvCxnSpPr>
          <p:spPr>
            <a:xfrm>
              <a:off x="2478405" y="2655191"/>
              <a:ext cx="1" cy="980746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lg" len="lg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7">
              <a:extLst>
                <a:ext uri="{FF2B5EF4-FFF2-40B4-BE49-F238E27FC236}">
                  <a16:creationId xmlns:a16="http://schemas.microsoft.com/office/drawing/2014/main" id="{873F319F-BCF6-F04E-8843-78F89B7F1374}"/>
                </a:ext>
              </a:extLst>
            </p:cNvPr>
            <p:cNvSpPr txBox="1"/>
            <p:nvPr/>
          </p:nvSpPr>
          <p:spPr>
            <a:xfrm>
              <a:off x="1369401" y="2054672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>
                      <a:lumMod val="9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Ar</a:t>
              </a:r>
            </a:p>
          </p:txBody>
        </p:sp>
      </p:grpSp>
      <p:sp>
        <p:nvSpPr>
          <p:cNvPr id="44" name="TextBox 27">
            <a:extLst>
              <a:ext uri="{FF2B5EF4-FFF2-40B4-BE49-F238E27FC236}">
                <a16:creationId xmlns:a16="http://schemas.microsoft.com/office/drawing/2014/main" id="{761822CB-2623-1C4F-A90E-C16AC83C3888}"/>
              </a:ext>
            </a:extLst>
          </p:cNvPr>
          <p:cNvSpPr txBox="1"/>
          <p:nvPr/>
        </p:nvSpPr>
        <p:spPr>
          <a:xfrm>
            <a:off x="2022833" y="4006602"/>
            <a:ext cx="1737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FFFF"/>
                </a:solidFill>
                <a:latin typeface="Glacial Indifference" pitchFamily="2" charset="0"/>
              </a:rPr>
              <a:t>résine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5614F0-4962-AA41-853B-9B2F75EE4455}"/>
              </a:ext>
            </a:extLst>
          </p:cNvPr>
          <p:cNvSpPr txBox="1"/>
          <p:nvPr/>
        </p:nvSpPr>
        <p:spPr>
          <a:xfrm>
            <a:off x="4435114" y="1648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21D6CF9-0729-4148-A957-1F0669A1840B}"/>
              </a:ext>
            </a:extLst>
          </p:cNvPr>
          <p:cNvSpPr txBox="1"/>
          <p:nvPr/>
        </p:nvSpPr>
        <p:spPr>
          <a:xfrm>
            <a:off x="4411074" y="2598511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C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3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H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6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O</a:t>
            </a:r>
          </a:p>
        </p:txBody>
      </p:sp>
      <p:sp>
        <p:nvSpPr>
          <p:cNvPr id="48" name="Nuage 47">
            <a:extLst>
              <a:ext uri="{FF2B5EF4-FFF2-40B4-BE49-F238E27FC236}">
                <a16:creationId xmlns:a16="http://schemas.microsoft.com/office/drawing/2014/main" id="{585EB5F1-F9FD-D742-AFE1-5D0D61371E92}"/>
              </a:ext>
            </a:extLst>
          </p:cNvPr>
          <p:cNvSpPr/>
          <p:nvPr/>
        </p:nvSpPr>
        <p:spPr>
          <a:xfrm>
            <a:off x="402742" y="2098337"/>
            <a:ext cx="5472988" cy="4097310"/>
          </a:xfrm>
          <a:prstGeom prst="cloud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2E2647-CB41-874C-9663-47C7604D7639}"/>
              </a:ext>
            </a:extLst>
          </p:cNvPr>
          <p:cNvSpPr txBox="1"/>
          <p:nvPr/>
        </p:nvSpPr>
        <p:spPr>
          <a:xfrm>
            <a:off x="10629900" y="22059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13092D04-61DA-F146-A395-95BC85613418}"/>
              </a:ext>
            </a:extLst>
          </p:cNvPr>
          <p:cNvGrpSpPr/>
          <p:nvPr/>
        </p:nvGrpSpPr>
        <p:grpSpPr>
          <a:xfrm>
            <a:off x="80296" y="482735"/>
            <a:ext cx="1378337" cy="821436"/>
            <a:chOff x="-1352148" y="2263016"/>
            <a:chExt cx="1378337" cy="821436"/>
          </a:xfrm>
        </p:grpSpPr>
        <p:sp>
          <p:nvSpPr>
            <p:cNvPr id="58" name="Flèche vers le bas 57">
              <a:extLst>
                <a:ext uri="{FF2B5EF4-FFF2-40B4-BE49-F238E27FC236}">
                  <a16:creationId xmlns:a16="http://schemas.microsoft.com/office/drawing/2014/main" id="{25BD2251-F755-824E-84BE-D2BFDA1BCF63}"/>
                </a:ext>
              </a:extLst>
            </p:cNvPr>
            <p:cNvSpPr/>
            <p:nvPr/>
          </p:nvSpPr>
          <p:spPr>
            <a:xfrm rot="16200000">
              <a:off x="-1073697" y="1984565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C5EFD6F4-D077-EC4F-9CC4-57B2F473C059}"/>
                </a:ext>
              </a:extLst>
            </p:cNvPr>
            <p:cNvSpPr txBox="1"/>
            <p:nvPr/>
          </p:nvSpPr>
          <p:spPr>
            <a:xfrm>
              <a:off x="-1139036" y="2400834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F3FEDBEA-497A-D84F-B4B1-66D99123094F}"/>
              </a:ext>
            </a:extLst>
          </p:cNvPr>
          <p:cNvGrpSpPr/>
          <p:nvPr/>
        </p:nvGrpSpPr>
        <p:grpSpPr>
          <a:xfrm>
            <a:off x="-1145488" y="210019"/>
            <a:ext cx="1378337" cy="678873"/>
            <a:chOff x="128504" y="208088"/>
            <a:chExt cx="1378337" cy="678873"/>
          </a:xfrm>
        </p:grpSpPr>
        <p:sp>
          <p:nvSpPr>
            <p:cNvPr id="50" name="Flèche vers le bas 49">
              <a:extLst>
                <a:ext uri="{FF2B5EF4-FFF2-40B4-BE49-F238E27FC236}">
                  <a16:creationId xmlns:a16="http://schemas.microsoft.com/office/drawing/2014/main" id="{93D23C1A-D3EE-4A42-9F3E-BADE56DB2B60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49CBBEBA-5847-7041-A5C3-2B8AD677B04F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25A69C06-A2B1-2149-BF9B-D14A02487656}"/>
              </a:ext>
            </a:extLst>
          </p:cNvPr>
          <p:cNvGrpSpPr/>
          <p:nvPr/>
        </p:nvGrpSpPr>
        <p:grpSpPr>
          <a:xfrm>
            <a:off x="-1050317" y="28894"/>
            <a:ext cx="1271202" cy="463679"/>
            <a:chOff x="128504" y="30147"/>
            <a:chExt cx="1271202" cy="463679"/>
          </a:xfrm>
        </p:grpSpPr>
        <p:sp>
          <p:nvSpPr>
            <p:cNvPr id="55" name="Flèche vers le bas 54">
              <a:extLst>
                <a:ext uri="{FF2B5EF4-FFF2-40B4-BE49-F238E27FC236}">
                  <a16:creationId xmlns:a16="http://schemas.microsoft.com/office/drawing/2014/main" id="{37E4FD38-0E05-AE43-AAE6-186483E64F02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002E6EC2-6844-8D47-BAD8-FF676ACCFDB1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24CFDC1D-163B-554A-8FDE-6629310C1D13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342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4" grpId="1"/>
      <p:bldP spid="44" grpId="2"/>
      <p:bldP spid="47" grpId="0"/>
      <p:bldP spid="47" grpId="1"/>
      <p:bldP spid="48" grpId="0" animBg="1"/>
      <p:bldP spid="4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24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Courant d’obscurité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5614F0-4962-AA41-853B-9B2F75EE4455}"/>
              </a:ext>
            </a:extLst>
          </p:cNvPr>
          <p:cNvSpPr txBox="1"/>
          <p:nvPr/>
        </p:nvSpPr>
        <p:spPr>
          <a:xfrm>
            <a:off x="4435114" y="1648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C21FA1-3AAD-2146-BC82-CA61DE7F02EA}"/>
              </a:ext>
            </a:extLst>
          </p:cNvPr>
          <p:cNvGrpSpPr/>
          <p:nvPr/>
        </p:nvGrpSpPr>
        <p:grpSpPr>
          <a:xfrm>
            <a:off x="482412" y="2989543"/>
            <a:ext cx="4840752" cy="2495451"/>
            <a:chOff x="482412" y="2989543"/>
            <a:chExt cx="4840752" cy="2495451"/>
          </a:xfrm>
        </p:grpSpPr>
        <p:sp>
          <p:nvSpPr>
            <p:cNvPr id="18" name="CustomShape 21">
              <a:extLst>
                <a:ext uri="{FF2B5EF4-FFF2-40B4-BE49-F238E27FC236}">
                  <a16:creationId xmlns:a16="http://schemas.microsoft.com/office/drawing/2014/main" id="{4D63A629-B449-4046-B2A5-4D6ADC764D7E}"/>
                </a:ext>
              </a:extLst>
            </p:cNvPr>
            <p:cNvSpPr/>
            <p:nvPr/>
          </p:nvSpPr>
          <p:spPr>
            <a:xfrm>
              <a:off x="1338839" y="4061707"/>
              <a:ext cx="3585331" cy="1423287"/>
            </a:xfrm>
            <a:prstGeom prst="cube">
              <a:avLst>
                <a:gd name="adj" fmla="val 72220"/>
              </a:avLst>
            </a:prstGeom>
            <a:solidFill>
              <a:srgbClr val="7E7F7E"/>
            </a:solidFill>
            <a:ln w="9360">
              <a:noFill/>
              <a:round/>
            </a:ln>
          </p:spPr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9226A1C3-1452-334D-B91E-B0BFDB72E9DF}"/>
                </a:ext>
              </a:extLst>
            </p:cNvPr>
            <p:cNvSpPr txBox="1"/>
            <p:nvPr/>
          </p:nvSpPr>
          <p:spPr>
            <a:xfrm>
              <a:off x="1930820" y="5098538"/>
              <a:ext cx="1478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  <a:latin typeface="Glacial Indifference" pitchFamily="2" charset="0"/>
                </a:rPr>
                <a:t>Si</a:t>
              </a:r>
            </a:p>
          </p:txBody>
        </p:sp>
        <p:sp>
          <p:nvSpPr>
            <p:cNvPr id="22" name="CustomShape 20">
              <a:extLst>
                <a:ext uri="{FF2B5EF4-FFF2-40B4-BE49-F238E27FC236}">
                  <a16:creationId xmlns:a16="http://schemas.microsoft.com/office/drawing/2014/main" id="{861B5364-B801-FB43-80FB-4829E31DE91E}"/>
                </a:ext>
              </a:extLst>
            </p:cNvPr>
            <p:cNvSpPr/>
            <p:nvPr/>
          </p:nvSpPr>
          <p:spPr>
            <a:xfrm>
              <a:off x="1347152" y="3877474"/>
              <a:ext cx="3577018" cy="1210769"/>
            </a:xfrm>
            <a:prstGeom prst="cube">
              <a:avLst>
                <a:gd name="adj" fmla="val 85037"/>
              </a:avLst>
            </a:prstGeom>
            <a:solidFill>
              <a:srgbClr val="857B1E"/>
            </a:solidFill>
            <a:ln w="9360">
              <a:solidFill>
                <a:srgbClr val="857B1E"/>
              </a:solidFill>
              <a:round/>
            </a:ln>
          </p:spPr>
        </p:sp>
        <p:sp>
          <p:nvSpPr>
            <p:cNvPr id="23" name="TextBox 32">
              <a:extLst>
                <a:ext uri="{FF2B5EF4-FFF2-40B4-BE49-F238E27FC236}">
                  <a16:creationId xmlns:a16="http://schemas.microsoft.com/office/drawing/2014/main" id="{3FFB29CD-D464-6247-A436-B03F07394FE0}"/>
                </a:ext>
              </a:extLst>
            </p:cNvPr>
            <p:cNvSpPr txBox="1"/>
            <p:nvPr/>
          </p:nvSpPr>
          <p:spPr>
            <a:xfrm>
              <a:off x="1947750" y="4825670"/>
              <a:ext cx="14770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FF"/>
                  </a:solidFill>
                  <a:latin typeface="Glacial Indifference" pitchFamily="2" charset="0"/>
                </a:rPr>
                <a:t>Au</a:t>
              </a:r>
              <a:endParaRPr lang="fr-FR" sz="1200" b="1" dirty="0">
                <a:solidFill>
                  <a:srgbClr val="FFFFFF"/>
                </a:solidFill>
                <a:latin typeface="Glacial Indifference" pitchFamily="2" charset="0"/>
              </a:endParaRPr>
            </a:p>
          </p:txBody>
        </p:sp>
        <p:sp>
          <p:nvSpPr>
            <p:cNvPr id="37" name="CustomShape 20">
              <a:extLst>
                <a:ext uri="{FF2B5EF4-FFF2-40B4-BE49-F238E27FC236}">
                  <a16:creationId xmlns:a16="http://schemas.microsoft.com/office/drawing/2014/main" id="{545F11C5-5C5C-8E42-80C3-F09A7F98926C}"/>
                </a:ext>
              </a:extLst>
            </p:cNvPr>
            <p:cNvSpPr/>
            <p:nvPr/>
          </p:nvSpPr>
          <p:spPr>
            <a:xfrm>
              <a:off x="1350727" y="3685058"/>
              <a:ext cx="3577018" cy="1210769"/>
            </a:xfrm>
            <a:prstGeom prst="cube">
              <a:avLst>
                <a:gd name="adj" fmla="val 85037"/>
              </a:avLst>
            </a:prstGeom>
            <a:solidFill>
              <a:srgbClr val="857B1E"/>
            </a:solidFill>
            <a:ln w="9360">
              <a:solidFill>
                <a:srgbClr val="857B1E"/>
              </a:solidFill>
              <a:round/>
            </a:ln>
          </p:spPr>
        </p:sp>
        <p:sp>
          <p:nvSpPr>
            <p:cNvPr id="34" name="TextBox 30">
              <a:extLst>
                <a:ext uri="{FF2B5EF4-FFF2-40B4-BE49-F238E27FC236}">
                  <a16:creationId xmlns:a16="http://schemas.microsoft.com/office/drawing/2014/main" id="{3B2E1AFE-0E32-3A40-9DAA-09C1622B1DAB}"/>
                </a:ext>
              </a:extLst>
            </p:cNvPr>
            <p:cNvSpPr txBox="1"/>
            <p:nvPr/>
          </p:nvSpPr>
          <p:spPr>
            <a:xfrm>
              <a:off x="1827281" y="4638329"/>
              <a:ext cx="1718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FF"/>
                  </a:solidFill>
                  <a:latin typeface="Glacial Indifference" pitchFamily="2" charset="0"/>
                </a:rPr>
                <a:t>Au</a:t>
              </a:r>
              <a:endParaRPr lang="fr-FR" sz="1200" b="1" dirty="0">
                <a:solidFill>
                  <a:srgbClr val="FFFFFF"/>
                </a:solidFill>
                <a:latin typeface="Glacial Indifference" pitchFamily="2" charset="0"/>
              </a:endParaRPr>
            </a:p>
          </p:txBody>
        </p:sp>
        <p:sp>
          <p:nvSpPr>
            <p:cNvPr id="45" name="CustomShape 21">
              <a:extLst>
                <a:ext uri="{FF2B5EF4-FFF2-40B4-BE49-F238E27FC236}">
                  <a16:creationId xmlns:a16="http://schemas.microsoft.com/office/drawing/2014/main" id="{36201A2D-6EDD-E24F-9381-559F755CB6FC}"/>
                </a:ext>
              </a:extLst>
            </p:cNvPr>
            <p:cNvSpPr/>
            <p:nvPr/>
          </p:nvSpPr>
          <p:spPr>
            <a:xfrm>
              <a:off x="2253609" y="3750786"/>
              <a:ext cx="1733587" cy="667737"/>
            </a:xfrm>
            <a:prstGeom prst="cube">
              <a:avLst>
                <a:gd name="adj" fmla="val 81409"/>
              </a:avLst>
            </a:prstGeom>
            <a:solidFill>
              <a:srgbClr val="7677CF"/>
            </a:solidFill>
            <a:ln w="9360">
              <a:solidFill>
                <a:srgbClr val="7677CF"/>
              </a:solidFill>
              <a:round/>
            </a:ln>
          </p:spPr>
        </p: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205C92BA-1C95-0B4C-BA2E-629173BCE623}"/>
                </a:ext>
              </a:extLst>
            </p:cNvPr>
            <p:cNvSpPr txBox="1"/>
            <p:nvPr/>
          </p:nvSpPr>
          <p:spPr>
            <a:xfrm>
              <a:off x="2005110" y="4220229"/>
              <a:ext cx="17375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FFFFFF"/>
                  </a:solidFill>
                  <a:latin typeface="Glacial Indifference" pitchFamily="2" charset="0"/>
                </a:rPr>
                <a:t>QCD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91D255D4-95C0-C645-BB66-F6A086BFB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6672" y="3859933"/>
              <a:ext cx="1014578" cy="1038227"/>
            </a:xfrm>
            <a:prstGeom prst="line">
              <a:avLst/>
            </a:prstGeom>
            <a:ln w="38100">
              <a:solidFill>
                <a:srgbClr val="6B6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BCDB92B-EAAB-5949-A3BA-0D6AF1CEDAAF}"/>
                </a:ext>
              </a:extLst>
            </p:cNvPr>
            <p:cNvSpPr/>
            <p:nvPr/>
          </p:nvSpPr>
          <p:spPr>
            <a:xfrm>
              <a:off x="2176608" y="4734595"/>
              <a:ext cx="1183671" cy="358489"/>
            </a:xfrm>
            <a:prstGeom prst="rect">
              <a:avLst/>
            </a:prstGeom>
            <a:solidFill>
              <a:srgbClr val="847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lacial Indifference" pitchFamily="2" charset="0"/>
              </a:endParaRPr>
            </a:p>
          </p:txBody>
        </p:sp>
        <p:sp>
          <p:nvSpPr>
            <p:cNvPr id="53" name="TextBox 30">
              <a:extLst>
                <a:ext uri="{FF2B5EF4-FFF2-40B4-BE49-F238E27FC236}">
                  <a16:creationId xmlns:a16="http://schemas.microsoft.com/office/drawing/2014/main" id="{B1225114-C42A-8D4A-A0AD-1413E70A48F3}"/>
                </a:ext>
              </a:extLst>
            </p:cNvPr>
            <p:cNvSpPr txBox="1"/>
            <p:nvPr/>
          </p:nvSpPr>
          <p:spPr>
            <a:xfrm>
              <a:off x="2049064" y="4701805"/>
              <a:ext cx="1256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FF"/>
                  </a:solidFill>
                  <a:latin typeface="Glacial Indifference" pitchFamily="2" charset="0"/>
                </a:rPr>
                <a:t>Au</a:t>
              </a:r>
              <a:endParaRPr lang="fr-FR" sz="1200" b="1" dirty="0">
                <a:solidFill>
                  <a:srgbClr val="FFFFFF"/>
                </a:solidFill>
                <a:latin typeface="Glacial Indifference" pitchFamily="2" charset="0"/>
              </a:endParaRP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298C5637-F4B1-814D-AB22-19B549E4D76A}"/>
                </a:ext>
              </a:extLst>
            </p:cNvPr>
            <p:cNvCxnSpPr/>
            <p:nvPr/>
          </p:nvCxnSpPr>
          <p:spPr>
            <a:xfrm>
              <a:off x="833008" y="4609648"/>
              <a:ext cx="0" cy="533835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6E5821E3-CDFE-6D4E-9D7D-F097AE717EF7}"/>
                </a:ext>
              </a:extLst>
            </p:cNvPr>
            <p:cNvCxnSpPr/>
            <p:nvPr/>
          </p:nvCxnSpPr>
          <p:spPr>
            <a:xfrm>
              <a:off x="831280" y="3429000"/>
              <a:ext cx="0" cy="533835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C903E0B6-956A-CB42-80BC-B462968D7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1749" y="3335482"/>
              <a:ext cx="205912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491B198A-6326-F641-AC18-BABED9899692}"/>
                </a:ext>
              </a:extLst>
            </p:cNvPr>
            <p:cNvCxnSpPr>
              <a:cxnSpLocks/>
            </p:cNvCxnSpPr>
            <p:nvPr/>
          </p:nvCxnSpPr>
          <p:spPr>
            <a:xfrm>
              <a:off x="3110871" y="3335482"/>
              <a:ext cx="0" cy="627353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BAF3A260-9692-D04C-A9AF-09163E6EDFB4}"/>
                </a:ext>
              </a:extLst>
            </p:cNvPr>
            <p:cNvSpPr/>
            <p:nvPr/>
          </p:nvSpPr>
          <p:spPr>
            <a:xfrm>
              <a:off x="482412" y="2989543"/>
              <a:ext cx="676184" cy="6761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388B6BE8-EAF9-BD43-B174-A5E99EBD1C8D}"/>
                </a:ext>
              </a:extLst>
            </p:cNvPr>
            <p:cNvSpPr/>
            <p:nvPr/>
          </p:nvSpPr>
          <p:spPr>
            <a:xfrm>
              <a:off x="482412" y="3926373"/>
              <a:ext cx="676184" cy="6761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2DE2916-3E16-DE40-9A40-067633278E65}"/>
                </a:ext>
              </a:extLst>
            </p:cNvPr>
            <p:cNvSpPr txBox="1"/>
            <p:nvPr/>
          </p:nvSpPr>
          <p:spPr>
            <a:xfrm>
              <a:off x="608302" y="3964127"/>
              <a:ext cx="4459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>
                  <a:cs typeface="Futura Medium" panose="020B0602020204020303" pitchFamily="34" charset="-79"/>
                </a:rPr>
                <a:t>V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B5E6AA12-AA23-9641-90F6-7A178B957759}"/>
                </a:ext>
              </a:extLst>
            </p:cNvPr>
            <p:cNvSpPr txBox="1"/>
            <p:nvPr/>
          </p:nvSpPr>
          <p:spPr>
            <a:xfrm>
              <a:off x="680437" y="3009041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>
                  <a:cs typeface="Futura Medium" panose="020B0602020204020303" pitchFamily="34" charset="-79"/>
                </a:rPr>
                <a:t>I</a:t>
              </a:r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065225C-DEE3-9043-AA73-7291422C63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979" y="5138946"/>
              <a:ext cx="230514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0778300F-40BF-244C-9B85-90136E1023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845" y="5191138"/>
              <a:ext cx="14313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60F88530-D950-E242-9F51-7B040BDF89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598" y="5234981"/>
              <a:ext cx="73449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2C0F5FD1-414D-454F-808E-32334EC21650}"/>
                </a:ext>
              </a:extLst>
            </p:cNvPr>
            <p:cNvCxnSpPr/>
            <p:nvPr/>
          </p:nvCxnSpPr>
          <p:spPr>
            <a:xfrm>
              <a:off x="5206679" y="4030475"/>
              <a:ext cx="0" cy="533835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32430A61-40E4-7141-A558-EFCDF502C2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2650" y="4559773"/>
              <a:ext cx="230514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4B2E235E-41EC-DB40-959F-88DAEA26C7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0516" y="4611965"/>
              <a:ext cx="14313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B6D8D228-AB6A-4845-AD39-A37B5AD3E8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3269" y="4655808"/>
              <a:ext cx="73449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7B5FC7FA-BC6D-F54E-AEB5-22B2FFA19D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97972" y="4026847"/>
              <a:ext cx="408707" cy="3628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D74DA44B-3830-134D-94E5-E0340CE48C85}"/>
              </a:ext>
            </a:extLst>
          </p:cNvPr>
          <p:cNvGrpSpPr/>
          <p:nvPr/>
        </p:nvGrpSpPr>
        <p:grpSpPr>
          <a:xfrm>
            <a:off x="5737154" y="888075"/>
            <a:ext cx="6440646" cy="5061169"/>
            <a:chOff x="5737154" y="888075"/>
            <a:chExt cx="6440646" cy="5061169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52B40E40-6C54-9A4D-B294-1A16C6785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73"/>
            <a:stretch/>
          </p:blipFill>
          <p:spPr>
            <a:xfrm>
              <a:off x="5737154" y="888075"/>
              <a:ext cx="6440646" cy="5061169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12E2647-CB41-874C-9663-47C7604D7639}"/>
                </a:ext>
              </a:extLst>
            </p:cNvPr>
            <p:cNvSpPr txBox="1"/>
            <p:nvPr/>
          </p:nvSpPr>
          <p:spPr>
            <a:xfrm>
              <a:off x="10629900" y="220599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E8E0313-48D5-A54D-9611-093BE7CA364D}"/>
                </a:ext>
              </a:extLst>
            </p:cNvPr>
            <p:cNvSpPr txBox="1"/>
            <p:nvPr/>
          </p:nvSpPr>
          <p:spPr>
            <a:xfrm>
              <a:off x="10314276" y="3962835"/>
              <a:ext cx="1547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1">
                      <a:lumMod val="95000"/>
                    </a:schemeClr>
                  </a:solidFill>
                </a:rPr>
                <a:t>---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25x25 µm</a:t>
              </a:r>
              <a:r>
                <a:rPr lang="fr-FR" baseline="30000" dirty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  <a:endParaRPr lang="fr-FR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302F2D50-0672-594D-ABA1-895E26BA5D2E}"/>
                </a:ext>
              </a:extLst>
            </p:cNvPr>
            <p:cNvSpPr txBox="1"/>
            <p:nvPr/>
          </p:nvSpPr>
          <p:spPr>
            <a:xfrm>
              <a:off x="10311308" y="4291868"/>
              <a:ext cx="1539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1">
                      <a:lumMod val="95000"/>
                    </a:schemeClr>
                  </a:solidFill>
                </a:rPr>
                <a:t>    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50x50 µm</a:t>
              </a:r>
              <a:r>
                <a:rPr lang="fr-FR" baseline="30000" dirty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  <a:endParaRPr lang="fr-FR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BCB62F48-7812-A44B-8683-BA071E75A335}"/>
                </a:ext>
              </a:extLst>
            </p:cNvPr>
            <p:cNvCxnSpPr/>
            <p:nvPr/>
          </p:nvCxnSpPr>
          <p:spPr>
            <a:xfrm>
              <a:off x="10399506" y="4555623"/>
              <a:ext cx="277529" cy="0"/>
            </a:xfrm>
            <a:prstGeom prst="line">
              <a:avLst/>
            </a:prstGeom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Nuage 74">
              <a:extLst>
                <a:ext uri="{FF2B5EF4-FFF2-40B4-BE49-F238E27FC236}">
                  <a16:creationId xmlns:a16="http://schemas.microsoft.com/office/drawing/2014/main" id="{5AD7F30E-4C83-3347-ACDA-24EB41BF4D01}"/>
                </a:ext>
              </a:extLst>
            </p:cNvPr>
            <p:cNvSpPr/>
            <p:nvPr/>
          </p:nvSpPr>
          <p:spPr>
            <a:xfrm>
              <a:off x="7905790" y="1089254"/>
              <a:ext cx="1593987" cy="861222"/>
            </a:xfrm>
            <a:prstGeom prst="cloud">
              <a:avLst/>
            </a:prstGeom>
            <a:solidFill>
              <a:srgbClr val="C00000">
                <a:alpha val="35196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CD28973D-F9BA-A043-9164-87347748F4FE}"/>
                </a:ext>
              </a:extLst>
            </p:cNvPr>
            <p:cNvSpPr txBox="1"/>
            <p:nvPr/>
          </p:nvSpPr>
          <p:spPr>
            <a:xfrm>
              <a:off x="7920357" y="1354369"/>
              <a:ext cx="15648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>
                      <a:lumMod val="95000"/>
                    </a:schemeClr>
                  </a:solidFill>
                  <a:latin typeface="Glacial Indifference" pitchFamily="2" charset="0"/>
                </a:rPr>
                <a:t>QWIP(295K/0.4V)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39462" y="15771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Mesure « Mesa »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1EFA888-76AF-2A43-B151-F200E8CAC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" t="9402" r="7377" b="2214"/>
          <a:stretch/>
        </p:blipFill>
        <p:spPr>
          <a:xfrm>
            <a:off x="5878448" y="1373498"/>
            <a:ext cx="5918506" cy="459842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446E334-682F-F845-997C-53F11E49EF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" t="9292" r="8107"/>
          <a:stretch/>
        </p:blipFill>
        <p:spPr>
          <a:xfrm>
            <a:off x="82549" y="1359039"/>
            <a:ext cx="5850090" cy="4673755"/>
          </a:xfrm>
          <a:prstGeom prst="rect">
            <a:avLst/>
          </a:prstGeom>
        </p:spPr>
      </p:pic>
      <p:grpSp>
        <p:nvGrpSpPr>
          <p:cNvPr id="74" name="Groupe 73">
            <a:extLst>
              <a:ext uri="{FF2B5EF4-FFF2-40B4-BE49-F238E27FC236}">
                <a16:creationId xmlns:a16="http://schemas.microsoft.com/office/drawing/2014/main" id="{6765350C-155F-AB49-BBE5-7E19D4596208}"/>
              </a:ext>
            </a:extLst>
          </p:cNvPr>
          <p:cNvGrpSpPr/>
          <p:nvPr/>
        </p:nvGrpSpPr>
        <p:grpSpPr>
          <a:xfrm>
            <a:off x="82549" y="482987"/>
            <a:ext cx="1378337" cy="821436"/>
            <a:chOff x="134509" y="488914"/>
            <a:chExt cx="1378337" cy="821436"/>
          </a:xfrm>
        </p:grpSpPr>
        <p:sp>
          <p:nvSpPr>
            <p:cNvPr id="76" name="Flèche vers le bas 75">
              <a:extLst>
                <a:ext uri="{FF2B5EF4-FFF2-40B4-BE49-F238E27FC236}">
                  <a16:creationId xmlns:a16="http://schemas.microsoft.com/office/drawing/2014/main" id="{0B274073-54F9-DF49-8928-3D5402A4CC8A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960A7B3B-AE9D-5B42-92B5-016578391E81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87ABB686-E161-AE49-AD72-00E5679279C6}"/>
              </a:ext>
            </a:extLst>
          </p:cNvPr>
          <p:cNvGrpSpPr/>
          <p:nvPr/>
        </p:nvGrpSpPr>
        <p:grpSpPr>
          <a:xfrm>
            <a:off x="-1145488" y="210019"/>
            <a:ext cx="1378337" cy="678873"/>
            <a:chOff x="128504" y="208088"/>
            <a:chExt cx="1378337" cy="678873"/>
          </a:xfrm>
        </p:grpSpPr>
        <p:sp>
          <p:nvSpPr>
            <p:cNvPr id="88" name="Flèche vers le bas 87">
              <a:extLst>
                <a:ext uri="{FF2B5EF4-FFF2-40B4-BE49-F238E27FC236}">
                  <a16:creationId xmlns:a16="http://schemas.microsoft.com/office/drawing/2014/main" id="{D2C5B22F-BE8F-1441-B614-FA9FAD3E3704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74E5547F-C87F-1245-9517-34E1F9C8FC3A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681E15E6-E98E-5F4D-87F3-11F591FD45AE}"/>
              </a:ext>
            </a:extLst>
          </p:cNvPr>
          <p:cNvSpPr txBox="1"/>
          <p:nvPr/>
        </p:nvSpPr>
        <p:spPr>
          <a:xfrm>
            <a:off x="0" y="5769352"/>
            <a:ext cx="2708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: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Hakl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ACS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Photonics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(2021)</a:t>
            </a:r>
          </a:p>
          <a:p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E64FC1A9-7180-584C-B3F2-CE3F85CA59A1}"/>
              </a:ext>
            </a:extLst>
          </p:cNvPr>
          <p:cNvSpPr txBox="1"/>
          <p:nvPr/>
        </p:nvSpPr>
        <p:spPr>
          <a:xfrm>
            <a:off x="1323190" y="1171044"/>
            <a:ext cx="117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89 meV</a:t>
            </a: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348722D9-FDF5-C041-ACC2-5F1BE62BF5D8}"/>
              </a:ext>
            </a:extLst>
          </p:cNvPr>
          <p:cNvCxnSpPr/>
          <p:nvPr/>
        </p:nvCxnSpPr>
        <p:spPr>
          <a:xfrm flipH="1">
            <a:off x="804826" y="1678443"/>
            <a:ext cx="2030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B3E0AC45-CB27-4540-ADAD-2E15B404F966}"/>
              </a:ext>
            </a:extLst>
          </p:cNvPr>
          <p:cNvCxnSpPr>
            <a:cxnSpLocks/>
          </p:cNvCxnSpPr>
          <p:nvPr/>
        </p:nvCxnSpPr>
        <p:spPr>
          <a:xfrm flipV="1">
            <a:off x="2825194" y="1687444"/>
            <a:ext cx="0" cy="37871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DB0F884F-0B3A-1449-ADAC-51C75C8C031B}"/>
              </a:ext>
            </a:extLst>
          </p:cNvPr>
          <p:cNvSpPr txBox="1"/>
          <p:nvPr/>
        </p:nvSpPr>
        <p:spPr>
          <a:xfrm>
            <a:off x="2946881" y="4487887"/>
            <a:ext cx="117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- 0.4V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CC51028-7AC0-9F44-9AE3-E9502E074031}"/>
              </a:ext>
            </a:extLst>
          </p:cNvPr>
          <p:cNvGrpSpPr/>
          <p:nvPr/>
        </p:nvGrpSpPr>
        <p:grpSpPr>
          <a:xfrm>
            <a:off x="875827" y="3627535"/>
            <a:ext cx="1778370" cy="1571077"/>
            <a:chOff x="875827" y="3627535"/>
            <a:chExt cx="1778370" cy="157107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090F7F2-28EC-374C-85FA-A902C9CA5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218" t="13446" r="21086" b="22891"/>
            <a:stretch/>
          </p:blipFill>
          <p:spPr>
            <a:xfrm>
              <a:off x="950496" y="3627535"/>
              <a:ext cx="1703701" cy="157107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3F9AE58F-2079-4742-8022-BAB1505A87C6}"/>
                </a:ext>
              </a:extLst>
            </p:cNvPr>
            <p:cNvCxnSpPr/>
            <p:nvPr/>
          </p:nvCxnSpPr>
          <p:spPr>
            <a:xfrm>
              <a:off x="1105203" y="4475343"/>
              <a:ext cx="467271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5E203EA0-CA53-C440-B77B-80D015ABEB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45800" y="4005038"/>
              <a:ext cx="4926" cy="455523"/>
            </a:xfrm>
            <a:prstGeom prst="line">
              <a:avLst/>
            </a:prstGeom>
            <a:ln w="28575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avec flèche 97">
              <a:extLst>
                <a:ext uri="{FF2B5EF4-FFF2-40B4-BE49-F238E27FC236}">
                  <a16:creationId xmlns:a16="http://schemas.microsoft.com/office/drawing/2014/main" id="{662D9D56-BE64-F840-8202-B015733B8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2037" y="4057496"/>
              <a:ext cx="183782" cy="585911"/>
            </a:xfrm>
            <a:prstGeom prst="straightConnector1">
              <a:avLst/>
            </a:prstGeom>
            <a:ln w="539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59531"/>
                    </a:schemeClr>
                  </a:gs>
                  <a:gs pos="100000">
                    <a:schemeClr val="accent1">
                      <a:lumMod val="30000"/>
                      <a:lumOff val="70000"/>
                      <a:alpha val="55000"/>
                    </a:schemeClr>
                  </a:gs>
                </a:gsLst>
                <a:lin ang="5400000" scaled="1"/>
              </a:gra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avec flèche 98">
              <a:extLst>
                <a:ext uri="{FF2B5EF4-FFF2-40B4-BE49-F238E27FC236}">
                  <a16:creationId xmlns:a16="http://schemas.microsoft.com/office/drawing/2014/main" id="{09499D09-9A92-774B-A9F9-1BE1D6EAA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2037" y="4142777"/>
              <a:ext cx="478882" cy="483066"/>
            </a:xfrm>
            <a:prstGeom prst="straightConnector1">
              <a:avLst/>
            </a:prstGeom>
            <a:ln w="539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59531"/>
                    </a:schemeClr>
                  </a:gs>
                  <a:gs pos="100000">
                    <a:schemeClr val="accent1">
                      <a:lumMod val="30000"/>
                      <a:lumOff val="70000"/>
                      <a:alpha val="55000"/>
                    </a:schemeClr>
                  </a:gs>
                </a:gsLst>
                <a:lin ang="5400000" scaled="1"/>
              </a:gra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avec flèche 99">
              <a:extLst>
                <a:ext uri="{FF2B5EF4-FFF2-40B4-BE49-F238E27FC236}">
                  <a16:creationId xmlns:a16="http://schemas.microsoft.com/office/drawing/2014/main" id="{84DBB2E6-55FE-4D42-8F7C-8728D7DB83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2037" y="4402906"/>
              <a:ext cx="649186" cy="202589"/>
            </a:xfrm>
            <a:prstGeom prst="straightConnector1">
              <a:avLst/>
            </a:prstGeom>
            <a:ln w="539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59531"/>
                    </a:schemeClr>
                  </a:gs>
                  <a:gs pos="100000">
                    <a:schemeClr val="accent1">
                      <a:lumMod val="30000"/>
                      <a:lumOff val="70000"/>
                      <a:alpha val="55000"/>
                    </a:schemeClr>
                  </a:gs>
                </a:gsLst>
                <a:lin ang="5400000" scaled="1"/>
              </a:gra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29F6B466-73E5-D149-951B-7E015DFB3BF7}"/>
                </a:ext>
              </a:extLst>
            </p:cNvPr>
            <p:cNvSpPr txBox="1"/>
            <p:nvPr/>
          </p:nvSpPr>
          <p:spPr>
            <a:xfrm>
              <a:off x="875827" y="4267580"/>
              <a:ext cx="56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latin typeface="BigNoodleTitling" panose="02000708030402040100" pitchFamily="2" charset="77"/>
                </a:rPr>
                <a:t>E</a:t>
              </a:r>
              <a:r>
                <a:rPr lang="fr-FR" sz="2400" b="1" baseline="-25000" dirty="0">
                  <a:solidFill>
                    <a:srgbClr val="FF0000"/>
                  </a:solidFill>
                  <a:latin typeface="BigNoodleTitling" panose="02000708030402040100" pitchFamily="2" charset="77"/>
                </a:rPr>
                <a:t>f</a:t>
              </a:r>
              <a:endParaRPr lang="fr-FR" sz="2400" b="1" dirty="0">
                <a:solidFill>
                  <a:srgbClr val="FF0000"/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AA5623F-20BD-7C40-9765-FAB7873F74A9}"/>
              </a:ext>
            </a:extLst>
          </p:cNvPr>
          <p:cNvGrpSpPr/>
          <p:nvPr/>
        </p:nvGrpSpPr>
        <p:grpSpPr>
          <a:xfrm>
            <a:off x="6715801" y="4117737"/>
            <a:ext cx="5330537" cy="1205421"/>
            <a:chOff x="6715801" y="4117737"/>
            <a:chExt cx="5330537" cy="1205421"/>
          </a:xfrm>
        </p:grpSpPr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8421B240-328E-C145-B6D9-98A9C79ED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33065" y="4169372"/>
              <a:ext cx="2013273" cy="11537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12" name="Image 111">
              <a:extLst>
                <a:ext uri="{FF2B5EF4-FFF2-40B4-BE49-F238E27FC236}">
                  <a16:creationId xmlns:a16="http://schemas.microsoft.com/office/drawing/2014/main" id="{02C8D67A-ECE8-FB40-9531-499B18D4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5801" y="4117737"/>
              <a:ext cx="2036683" cy="114040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85369056-4956-ED41-8BD9-602E4814C5F8}"/>
                </a:ext>
              </a:extLst>
            </p:cNvPr>
            <p:cNvGrpSpPr/>
            <p:nvPr/>
          </p:nvGrpSpPr>
          <p:grpSpPr>
            <a:xfrm>
              <a:off x="7489747" y="4361833"/>
              <a:ext cx="855839" cy="411517"/>
              <a:chOff x="8164801" y="1040641"/>
              <a:chExt cx="855839" cy="411517"/>
            </a:xfrm>
          </p:grpSpPr>
          <p:sp>
            <p:nvSpPr>
              <p:cNvPr id="114" name="Flèche vers le bas 113">
                <a:extLst>
                  <a:ext uri="{FF2B5EF4-FFF2-40B4-BE49-F238E27FC236}">
                    <a16:creationId xmlns:a16="http://schemas.microsoft.com/office/drawing/2014/main" id="{B4A540D1-350F-9F4D-A3B0-FBF70B283DC2}"/>
                  </a:ext>
                </a:extLst>
              </p:cNvPr>
              <p:cNvSpPr/>
              <p:nvPr/>
            </p:nvSpPr>
            <p:spPr>
              <a:xfrm rot="17447843">
                <a:off x="8401118" y="832636"/>
                <a:ext cx="383205" cy="855839"/>
              </a:xfrm>
              <a:prstGeom prst="downArrow">
                <a:avLst/>
              </a:prstGeom>
              <a:gradFill>
                <a:gsLst>
                  <a:gs pos="0">
                    <a:srgbClr val="FF0000">
                      <a:alpha val="48000"/>
                    </a:srgbClr>
                  </a:gs>
                  <a:gs pos="100000">
                    <a:srgbClr val="C00000"/>
                  </a:gs>
                </a:gsLst>
              </a:gra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5" name="ZoneTexte 114">
                <a:extLst>
                  <a:ext uri="{FF2B5EF4-FFF2-40B4-BE49-F238E27FC236}">
                    <a16:creationId xmlns:a16="http://schemas.microsoft.com/office/drawing/2014/main" id="{A6A06B31-3204-7E49-B555-A91F1A0643E1}"/>
                  </a:ext>
                </a:extLst>
              </p:cNvPr>
              <p:cNvSpPr txBox="1"/>
              <p:nvPr/>
            </p:nvSpPr>
            <p:spPr>
              <a:xfrm>
                <a:off x="8385437" y="1040641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e</a:t>
                </a:r>
                <a:r>
                  <a:rPr lang="fr-FR" baseline="30000" dirty="0">
                    <a:solidFill>
                      <a:schemeClr val="bg1">
                        <a:lumMod val="95000"/>
                      </a:schemeClr>
                    </a:solidFill>
                  </a:rPr>
                  <a:t>-</a:t>
                </a:r>
                <a:endParaRPr lang="fr-FR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116" name="Flèche vers le bas 115">
              <a:extLst>
                <a:ext uri="{FF2B5EF4-FFF2-40B4-BE49-F238E27FC236}">
                  <a16:creationId xmlns:a16="http://schemas.microsoft.com/office/drawing/2014/main" id="{A9897B0D-C6A9-9049-9F59-9D6B7F153271}"/>
                </a:ext>
              </a:extLst>
            </p:cNvPr>
            <p:cNvSpPr/>
            <p:nvPr/>
          </p:nvSpPr>
          <p:spPr>
            <a:xfrm rot="4329353">
              <a:off x="11201823" y="4217906"/>
              <a:ext cx="383205" cy="855839"/>
            </a:xfrm>
            <a:prstGeom prst="downArrow">
              <a:avLst/>
            </a:prstGeom>
            <a:gradFill>
              <a:gsLst>
                <a:gs pos="0">
                  <a:srgbClr val="FF0000">
                    <a:alpha val="48000"/>
                  </a:srgbClr>
                </a:gs>
                <a:gs pos="100000">
                  <a:srgbClr val="C00000"/>
                </a:gs>
              </a:gsLst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B6E3DE24-7585-8347-AC55-25F44E72EFD2}"/>
                </a:ext>
              </a:extLst>
            </p:cNvPr>
            <p:cNvSpPr txBox="1"/>
            <p:nvPr/>
          </p:nvSpPr>
          <p:spPr>
            <a:xfrm>
              <a:off x="11215452" y="4443497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e</a:t>
              </a:r>
              <a:r>
                <a:rPr lang="fr-FR" baseline="30000" dirty="0">
                  <a:solidFill>
                    <a:schemeClr val="bg1">
                      <a:lumMod val="95000"/>
                    </a:schemeClr>
                  </a:solidFill>
                </a:rPr>
                <a:t>-</a:t>
              </a:r>
              <a:endParaRPr lang="fr-FR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81E62028-4924-134D-97B4-940C1111471E}"/>
              </a:ext>
            </a:extLst>
          </p:cNvPr>
          <p:cNvGrpSpPr/>
          <p:nvPr/>
        </p:nvGrpSpPr>
        <p:grpSpPr>
          <a:xfrm>
            <a:off x="-1050317" y="28894"/>
            <a:ext cx="1271202" cy="463679"/>
            <a:chOff x="128504" y="30147"/>
            <a:chExt cx="1271202" cy="463679"/>
          </a:xfrm>
        </p:grpSpPr>
        <p:sp>
          <p:nvSpPr>
            <p:cNvPr id="85" name="Flèche vers le bas 84">
              <a:extLst>
                <a:ext uri="{FF2B5EF4-FFF2-40B4-BE49-F238E27FC236}">
                  <a16:creationId xmlns:a16="http://schemas.microsoft.com/office/drawing/2014/main" id="{7D620614-55CA-EA44-A2DD-38D712AD99BB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A3D1369B-067F-014D-8872-221A4D792EF9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402F6DA1-F226-8E45-A2E3-DF0F55289954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16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1043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10026 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9296 -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90" grpId="0"/>
      <p:bldP spid="9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e 63">
            <a:extLst>
              <a:ext uri="{FF2B5EF4-FFF2-40B4-BE49-F238E27FC236}">
                <a16:creationId xmlns:a16="http://schemas.microsoft.com/office/drawing/2014/main" id="{27FFC37A-FC8B-3F49-BC3C-4DC5479EC4B2}"/>
              </a:ext>
            </a:extLst>
          </p:cNvPr>
          <p:cNvGrpSpPr/>
          <p:nvPr/>
        </p:nvGrpSpPr>
        <p:grpSpPr>
          <a:xfrm>
            <a:off x="-1178628" y="490303"/>
            <a:ext cx="1378337" cy="821436"/>
            <a:chOff x="-1352148" y="2263016"/>
            <a:chExt cx="1378337" cy="821436"/>
          </a:xfrm>
        </p:grpSpPr>
        <p:sp>
          <p:nvSpPr>
            <p:cNvPr id="65" name="Flèche vers le bas 64">
              <a:extLst>
                <a:ext uri="{FF2B5EF4-FFF2-40B4-BE49-F238E27FC236}">
                  <a16:creationId xmlns:a16="http://schemas.microsoft.com/office/drawing/2014/main" id="{DE40AA45-58CA-9946-A257-C2DFE7959142}"/>
                </a:ext>
              </a:extLst>
            </p:cNvPr>
            <p:cNvSpPr/>
            <p:nvPr/>
          </p:nvSpPr>
          <p:spPr>
            <a:xfrm rot="16200000">
              <a:off x="-1073697" y="1984565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32D19733-53A2-B846-BB44-E9F29BF55ACC}"/>
                </a:ext>
              </a:extLst>
            </p:cNvPr>
            <p:cNvSpPr txBox="1"/>
            <p:nvPr/>
          </p:nvSpPr>
          <p:spPr>
            <a:xfrm>
              <a:off x="-1139036" y="2400834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25</a:t>
            </a:fld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B93EDEA-0B08-C649-B0CA-2998EFC6A92D}"/>
              </a:ext>
            </a:extLst>
          </p:cNvPr>
          <p:cNvSpPr txBox="1"/>
          <p:nvPr/>
        </p:nvSpPr>
        <p:spPr>
          <a:xfrm>
            <a:off x="-92765" y="1225829"/>
            <a:ext cx="1254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performances pour un bon détecteur</a:t>
            </a:r>
            <a:endParaRPr lang="fr-FR" sz="2400" b="1" spc="300" dirty="0">
              <a:solidFill>
                <a:schemeClr val="bg1">
                  <a:lumMod val="95000"/>
                </a:schemeClr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8F77A97-DFD1-974F-8D6D-938B67A236A0}"/>
              </a:ext>
            </a:extLst>
          </p:cNvPr>
          <p:cNvSpPr txBox="1"/>
          <p:nvPr/>
        </p:nvSpPr>
        <p:spPr>
          <a:xfrm>
            <a:off x="2259402" y="1649000"/>
            <a:ext cx="3851094" cy="4988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effectLst/>
                <a:latin typeface="Glacial Indifference" pitchFamily="2" charset="0"/>
              </a:rPr>
              <a:t>Courant d’obscurité </a:t>
            </a: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   </a:t>
            </a: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effectLst/>
                <a:latin typeface="Glacial Indifference" pitchFamily="2" charset="0"/>
              </a:rPr>
              <a:t>  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b="1" spc="300" dirty="0">
                <a:gradFill>
                  <a:gsLst>
                    <a:gs pos="38000">
                      <a:schemeClr val="accent1">
                        <a:lumMod val="60000"/>
                        <a:lumOff val="40000"/>
                      </a:schemeClr>
                    </a:gs>
                    <a:gs pos="68000">
                      <a:schemeClr val="accent6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Glacial Indifference" pitchFamily="2" charset="0"/>
              </a:rPr>
              <a:t>Absorption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gradFill>
                  <a:gsLst>
                    <a:gs pos="38000">
                      <a:schemeClr val="accent1">
                        <a:lumMod val="60000"/>
                        <a:lumOff val="40000"/>
                      </a:schemeClr>
                    </a:gs>
                    <a:gs pos="68000">
                      <a:schemeClr val="accent6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Glacial Indifference" pitchFamily="2" charset="0"/>
              </a:rPr>
              <a:t>Photocourant DC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gradFill>
                  <a:gsLst>
                    <a:gs pos="38000">
                      <a:schemeClr val="accent1">
                        <a:lumMod val="60000"/>
                        <a:lumOff val="40000"/>
                      </a:schemeClr>
                    </a:gs>
                    <a:gs pos="68000">
                      <a:schemeClr val="accent6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Glacial Indifference" pitchFamily="2" charset="0"/>
              </a:rPr>
              <a:t>Photocourant AC</a:t>
            </a:r>
            <a:endParaRPr lang="fr-FR" sz="2200" spc="300" dirty="0">
              <a:solidFill>
                <a:schemeClr val="bg1">
                  <a:lumMod val="95000"/>
                </a:schemeClr>
              </a:solidFill>
              <a:latin typeface="Glacial Indifference" pitchFamily="2" charset="0"/>
            </a:endParaRPr>
          </a:p>
          <a:p>
            <a:pPr>
              <a:lnSpc>
                <a:spcPct val="250000"/>
              </a:lnSpc>
              <a:spcBef>
                <a:spcPts val="220"/>
              </a:spcBef>
            </a:pPr>
            <a:endParaRPr lang="fr-FR" sz="2200" spc="300" dirty="0">
              <a:solidFill>
                <a:schemeClr val="bg1">
                  <a:lumMod val="95000"/>
                </a:schemeClr>
              </a:solidFill>
              <a:latin typeface="Glacial Indifference" pitchFamily="2" charset="0"/>
            </a:endParaRPr>
          </a:p>
          <a:p>
            <a:pPr>
              <a:lnSpc>
                <a:spcPct val="250000"/>
              </a:lnSpc>
              <a:spcBef>
                <a:spcPts val="220"/>
              </a:spcBef>
            </a:pPr>
            <a:endParaRPr lang="fr-FR" sz="2200" spc="300" dirty="0">
              <a:solidFill>
                <a:schemeClr val="bg1">
                  <a:lumMod val="95000"/>
                </a:schemeClr>
              </a:solidFill>
              <a:effectLst/>
              <a:latin typeface="Glacial Indifference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6D21DE-46CF-BB42-9B1B-8C619470F982}"/>
              </a:ext>
            </a:extLst>
          </p:cNvPr>
          <p:cNvSpPr txBox="1"/>
          <p:nvPr/>
        </p:nvSpPr>
        <p:spPr>
          <a:xfrm>
            <a:off x="0" y="527787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4" name="Double flèche horizontale 3">
            <a:extLst>
              <a:ext uri="{FF2B5EF4-FFF2-40B4-BE49-F238E27FC236}">
                <a16:creationId xmlns:a16="http://schemas.microsoft.com/office/drawing/2014/main" id="{A9FD9CB3-4512-6F43-B7AC-C7CCAF67ED41}"/>
              </a:ext>
            </a:extLst>
          </p:cNvPr>
          <p:cNvSpPr/>
          <p:nvPr/>
        </p:nvSpPr>
        <p:spPr>
          <a:xfrm>
            <a:off x="5887487" y="1979892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Double flèche horizontale 17">
            <a:extLst>
              <a:ext uri="{FF2B5EF4-FFF2-40B4-BE49-F238E27FC236}">
                <a16:creationId xmlns:a16="http://schemas.microsoft.com/office/drawing/2014/main" id="{6DC32414-1E3A-FC4A-8A2C-E078F1CD623E}"/>
              </a:ext>
            </a:extLst>
          </p:cNvPr>
          <p:cNvSpPr/>
          <p:nvPr/>
        </p:nvSpPr>
        <p:spPr>
          <a:xfrm>
            <a:off x="5875309" y="2838448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4932F2-7187-EC47-A5E3-284C1B054BC1}"/>
              </a:ext>
            </a:extLst>
          </p:cNvPr>
          <p:cNvSpPr txBox="1"/>
          <p:nvPr/>
        </p:nvSpPr>
        <p:spPr>
          <a:xfrm>
            <a:off x="6565180" y="1889876"/>
            <a:ext cx="4735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Première structures « mesa »</a:t>
            </a:r>
          </a:p>
          <a:p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674B94-7E73-7E41-8FBC-FB5DBBC1A6E9}"/>
              </a:ext>
            </a:extLst>
          </p:cNvPr>
          <p:cNvSpPr txBox="1"/>
          <p:nvPr/>
        </p:nvSpPr>
        <p:spPr>
          <a:xfrm>
            <a:off x="6565180" y="2771124"/>
            <a:ext cx="3105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spc="300" dirty="0">
                <a:solidFill>
                  <a:srgbClr val="ED6C0C"/>
                </a:solidFill>
                <a:latin typeface="Glacial Indifference" pitchFamily="2" charset="0"/>
              </a:rPr>
              <a:t>Résonateur patch</a:t>
            </a:r>
          </a:p>
          <a:p>
            <a:endParaRPr lang="fr-FR" dirty="0">
              <a:solidFill>
                <a:srgbClr val="ED6C0C"/>
              </a:solidFill>
            </a:endParaRPr>
          </a:p>
        </p:txBody>
      </p:sp>
      <p:sp>
        <p:nvSpPr>
          <p:cNvPr id="23" name="Double flèche horizontale 22">
            <a:extLst>
              <a:ext uri="{FF2B5EF4-FFF2-40B4-BE49-F238E27FC236}">
                <a16:creationId xmlns:a16="http://schemas.microsoft.com/office/drawing/2014/main" id="{58513A82-D2D3-3243-A2EE-5CE26401A0A2}"/>
              </a:ext>
            </a:extLst>
          </p:cNvPr>
          <p:cNvSpPr/>
          <p:nvPr/>
        </p:nvSpPr>
        <p:spPr>
          <a:xfrm>
            <a:off x="5848592" y="3659858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Double flèche horizontale 23">
            <a:extLst>
              <a:ext uri="{FF2B5EF4-FFF2-40B4-BE49-F238E27FC236}">
                <a16:creationId xmlns:a16="http://schemas.microsoft.com/office/drawing/2014/main" id="{9A98B8AA-4C1B-5148-9BDD-00489CE749AA}"/>
              </a:ext>
            </a:extLst>
          </p:cNvPr>
          <p:cNvSpPr/>
          <p:nvPr/>
        </p:nvSpPr>
        <p:spPr>
          <a:xfrm>
            <a:off x="5861618" y="4488743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C6DE51A-07BC-964B-A7D3-3B89284334FE}"/>
              </a:ext>
            </a:extLst>
          </p:cNvPr>
          <p:cNvSpPr txBox="1"/>
          <p:nvPr/>
        </p:nvSpPr>
        <p:spPr>
          <a:xfrm>
            <a:off x="6571830" y="3584925"/>
            <a:ext cx="2816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>
                <a:solidFill>
                  <a:srgbClr val="ED6C0C"/>
                </a:solidFill>
                <a:latin typeface="Glacial Indifference" pitchFamily="2" charset="0"/>
              </a:rPr>
              <a:t>Réseau de patch</a:t>
            </a:r>
          </a:p>
          <a:p>
            <a:endParaRPr lang="fr-FR">
              <a:solidFill>
                <a:srgbClr val="ED6C0C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1E3C625-7E7B-604F-8170-46D73DFCBEBC}"/>
              </a:ext>
            </a:extLst>
          </p:cNvPr>
          <p:cNvSpPr txBox="1"/>
          <p:nvPr/>
        </p:nvSpPr>
        <p:spPr>
          <a:xfrm>
            <a:off x="6591684" y="443275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rgbClr val="ED6C0C"/>
                </a:solidFill>
                <a:latin typeface="Glacial Indifference" pitchFamily="2" charset="0"/>
              </a:rPr>
              <a:t>Design RF</a:t>
            </a:r>
          </a:p>
          <a:p>
            <a:endParaRPr lang="fr-FR" dirty="0">
              <a:solidFill>
                <a:srgbClr val="ED6C0C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A472E11-79C2-EE4C-82CC-93095BFF4A91}"/>
              </a:ext>
            </a:extLst>
          </p:cNvPr>
          <p:cNvSpPr txBox="1"/>
          <p:nvPr/>
        </p:nvSpPr>
        <p:spPr>
          <a:xfrm>
            <a:off x="-92765" y="291606"/>
            <a:ext cx="1237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Démarche/Plan</a:t>
            </a:r>
            <a:endParaRPr lang="fr-FR" sz="2200" b="1" spc="3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00C849B8-BAB3-1C4C-BD35-27C0FE0A7F30}"/>
              </a:ext>
            </a:extLst>
          </p:cNvPr>
          <p:cNvGrpSpPr/>
          <p:nvPr/>
        </p:nvGrpSpPr>
        <p:grpSpPr>
          <a:xfrm>
            <a:off x="76107" y="211977"/>
            <a:ext cx="1378337" cy="678873"/>
            <a:chOff x="128504" y="208088"/>
            <a:chExt cx="1378337" cy="678873"/>
          </a:xfrm>
        </p:grpSpPr>
        <p:sp>
          <p:nvSpPr>
            <p:cNvPr id="62" name="Flèche vers le bas 61">
              <a:extLst>
                <a:ext uri="{FF2B5EF4-FFF2-40B4-BE49-F238E27FC236}">
                  <a16:creationId xmlns:a16="http://schemas.microsoft.com/office/drawing/2014/main" id="{B65A1C41-FD51-9E4C-8CD1-7172310EF6E1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98DB8776-623B-CB40-A4CA-6C342723D9EE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E7DA0841-F7E3-6545-B881-11241D807DC9}"/>
              </a:ext>
            </a:extLst>
          </p:cNvPr>
          <p:cNvGrpSpPr/>
          <p:nvPr/>
        </p:nvGrpSpPr>
        <p:grpSpPr>
          <a:xfrm>
            <a:off x="82812" y="27982"/>
            <a:ext cx="1271202" cy="463679"/>
            <a:chOff x="128504" y="30147"/>
            <a:chExt cx="1271202" cy="463679"/>
          </a:xfrm>
        </p:grpSpPr>
        <p:sp>
          <p:nvSpPr>
            <p:cNvPr id="59" name="Flèche vers le bas 58">
              <a:extLst>
                <a:ext uri="{FF2B5EF4-FFF2-40B4-BE49-F238E27FC236}">
                  <a16:creationId xmlns:a16="http://schemas.microsoft.com/office/drawing/2014/main" id="{0B816869-8B25-5F42-9EFA-59BE6129D702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55A2A1D4-FD2C-7D4E-B4CA-2A841C216437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90BE648D-39FD-3A44-8F41-10DE30D9EE3B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90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069 L 0.1039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26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B4E4624-F57E-B147-8512-61631FC5E252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Absorption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66B232-FB20-3F43-BFB5-70F78A66B103}"/>
              </a:ext>
            </a:extLst>
          </p:cNvPr>
          <p:cNvSpPr txBox="1"/>
          <p:nvPr/>
        </p:nvSpPr>
        <p:spPr>
          <a:xfrm>
            <a:off x="39462" y="15771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Absorption patch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A362AE5B-C188-B24F-9F13-C1AF3A6FC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506" t="7287" r="8637" b="6569"/>
          <a:stretch/>
        </p:blipFill>
        <p:spPr>
          <a:xfrm>
            <a:off x="4537852" y="1884835"/>
            <a:ext cx="2469737" cy="257757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D24EEBC-EBD5-A544-B033-2E57F931C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10803"/>
          <a:stretch/>
        </p:blipFill>
        <p:spPr>
          <a:xfrm>
            <a:off x="7442224" y="1868151"/>
            <a:ext cx="3877949" cy="2594258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3E7322EE-C5B4-FE4A-9209-3A4DF4EB7C54}"/>
              </a:ext>
            </a:extLst>
          </p:cNvPr>
          <p:cNvGrpSpPr/>
          <p:nvPr/>
        </p:nvGrpSpPr>
        <p:grpSpPr>
          <a:xfrm>
            <a:off x="7620075" y="4297354"/>
            <a:ext cx="577735" cy="103939"/>
            <a:chOff x="3457569" y="3709539"/>
            <a:chExt cx="577735" cy="103939"/>
          </a:xfrm>
        </p:grpSpPr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BD43F0E2-FD02-8544-B8A5-0322AA1FC830}"/>
                </a:ext>
              </a:extLst>
            </p:cNvPr>
            <p:cNvCxnSpPr/>
            <p:nvPr/>
          </p:nvCxnSpPr>
          <p:spPr>
            <a:xfrm>
              <a:off x="3457569" y="3761510"/>
              <a:ext cx="577735" cy="0"/>
            </a:xfrm>
            <a:prstGeom prst="line">
              <a:avLst/>
            </a:prstGeom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C96BF2E-95CF-BB41-B8EC-F3A0C6208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569" y="3709540"/>
              <a:ext cx="0" cy="103938"/>
            </a:xfrm>
            <a:prstGeom prst="line">
              <a:avLst/>
            </a:prstGeom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95C2DBA0-AC7E-744B-882D-E86377B5A6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393" y="3709539"/>
              <a:ext cx="0" cy="103938"/>
            </a:xfrm>
            <a:prstGeom prst="line">
              <a:avLst/>
            </a:prstGeom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4DA01268-B423-9843-90A5-38AF6034A62E}"/>
              </a:ext>
            </a:extLst>
          </p:cNvPr>
          <p:cNvSpPr txBox="1"/>
          <p:nvPr/>
        </p:nvSpPr>
        <p:spPr>
          <a:xfrm>
            <a:off x="7637617" y="4005257"/>
            <a:ext cx="5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10 µm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B46494A-3356-2E41-9400-176710C52B0C}"/>
              </a:ext>
            </a:extLst>
          </p:cNvPr>
          <p:cNvCxnSpPr/>
          <p:nvPr/>
        </p:nvCxnSpPr>
        <p:spPr>
          <a:xfrm>
            <a:off x="4715500" y="4298494"/>
            <a:ext cx="296469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D0DD3A1-9FD9-FC49-A0A4-1C84E0153302}"/>
              </a:ext>
            </a:extLst>
          </p:cNvPr>
          <p:cNvCxnSpPr>
            <a:cxnSpLocks/>
          </p:cNvCxnSpPr>
          <p:nvPr/>
        </p:nvCxnSpPr>
        <p:spPr>
          <a:xfrm flipV="1">
            <a:off x="4720232" y="4251249"/>
            <a:ext cx="0" cy="9448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BAED6460-E545-4848-A453-268428EDA9B0}"/>
              </a:ext>
            </a:extLst>
          </p:cNvPr>
          <p:cNvCxnSpPr>
            <a:cxnSpLocks/>
          </p:cNvCxnSpPr>
          <p:nvPr/>
        </p:nvCxnSpPr>
        <p:spPr>
          <a:xfrm flipV="1">
            <a:off x="5014704" y="4251248"/>
            <a:ext cx="0" cy="9448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8447D0BF-90EC-7642-9B75-CC41C3D6DC70}"/>
                  </a:ext>
                </a:extLst>
              </p:cNvPr>
              <p:cNvSpPr txBox="1"/>
              <p:nvPr/>
            </p:nvSpPr>
            <p:spPr>
              <a:xfrm>
                <a:off x="4517805" y="3969241"/>
                <a:ext cx="5838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Futura Condensed Medium" panose="020B0602020204020303" pitchFamily="34" charset="-79"/>
                      </a:rPr>
                      <m:t>~</m:t>
                    </m:r>
                  </m:oMath>
                </a14:m>
                <a:r>
                  <a:rPr lang="fr-FR" sz="1400" dirty="0">
                    <a:solidFill>
                      <a:schemeClr val="bg1"/>
                    </a:solidFill>
                    <a:latin typeface="Futura Condensed Medium" panose="020B0602020204020303" pitchFamily="34" charset="-79"/>
                    <a:cs typeface="Futura Condensed Medium" panose="020B0602020204020303" pitchFamily="34" charset="-79"/>
                  </a:rPr>
                  <a:t>1 cm</a:t>
                </a: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8447D0BF-90EC-7642-9B75-CC41C3D6D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805" y="3969241"/>
                <a:ext cx="583814" cy="307777"/>
              </a:xfrm>
              <a:prstGeom prst="rect">
                <a:avLst/>
              </a:prstGeom>
              <a:blipFill>
                <a:blip r:embed="rId7"/>
                <a:stretch>
                  <a:fillRect t="-4000" r="-212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Image 46">
            <a:extLst>
              <a:ext uri="{FF2B5EF4-FFF2-40B4-BE49-F238E27FC236}">
                <a16:creationId xmlns:a16="http://schemas.microsoft.com/office/drawing/2014/main" id="{C0DA1E7F-B6C6-354F-9CB1-4D4328D0D0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643"/>
          <a:stretch/>
        </p:blipFill>
        <p:spPr>
          <a:xfrm>
            <a:off x="9558370" y="3076823"/>
            <a:ext cx="2407901" cy="161372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E0CE779D-E1BA-CD44-959D-4E76A46197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3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10643"/>
          <a:stretch/>
        </p:blipFill>
        <p:spPr>
          <a:xfrm>
            <a:off x="9558370" y="3076823"/>
            <a:ext cx="2407901" cy="1613720"/>
          </a:xfrm>
          <a:prstGeom prst="rect">
            <a:avLst/>
          </a:prstGeom>
          <a:effectLst/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33F80586-F5EC-B542-A94B-C5436E39E9BF}"/>
              </a:ext>
            </a:extLst>
          </p:cNvPr>
          <p:cNvSpPr txBox="1"/>
          <p:nvPr/>
        </p:nvSpPr>
        <p:spPr>
          <a:xfrm>
            <a:off x="9530397" y="4229129"/>
            <a:ext cx="62388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500 nm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5B43FC97-74F0-0442-A92A-44CF8CBFDE32}"/>
              </a:ext>
            </a:extLst>
          </p:cNvPr>
          <p:cNvCxnSpPr/>
          <p:nvPr/>
        </p:nvCxnSpPr>
        <p:spPr>
          <a:xfrm>
            <a:off x="9679058" y="4541548"/>
            <a:ext cx="319650" cy="0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47B5894E-F4B2-6245-897C-78A6D2C5102B}"/>
              </a:ext>
            </a:extLst>
          </p:cNvPr>
          <p:cNvCxnSpPr>
            <a:cxnSpLocks/>
          </p:cNvCxnSpPr>
          <p:nvPr/>
        </p:nvCxnSpPr>
        <p:spPr>
          <a:xfrm flipV="1">
            <a:off x="9679059" y="4489578"/>
            <a:ext cx="0" cy="103938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52B2BBA-F4D2-C145-8A0D-C376EEDC1A7E}"/>
              </a:ext>
            </a:extLst>
          </p:cNvPr>
          <p:cNvCxnSpPr>
            <a:cxnSpLocks/>
          </p:cNvCxnSpPr>
          <p:nvPr/>
        </p:nvCxnSpPr>
        <p:spPr>
          <a:xfrm flipV="1">
            <a:off x="9999258" y="4489577"/>
            <a:ext cx="0" cy="103938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5AF44B33-65C4-6C40-816A-10BCBD0E3006}"/>
              </a:ext>
            </a:extLst>
          </p:cNvPr>
          <p:cNvSpPr txBox="1"/>
          <p:nvPr/>
        </p:nvSpPr>
        <p:spPr>
          <a:xfrm>
            <a:off x="10167479" y="3975007"/>
            <a:ext cx="848309" cy="523220"/>
          </a:xfrm>
          <a:prstGeom prst="rect">
            <a:avLst/>
          </a:prstGeom>
          <a:noFill/>
          <a:scene3d>
            <a:camera prst="isometricLeftDown">
              <a:rot lat="1080000" lon="2391857" rev="2142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300002" rev="0"/>
              </a:camera>
              <a:lightRig rig="threePt" dir="t"/>
            </a:scene3d>
            <a:sp3d prstMaterial="metal"/>
          </a:bodyPr>
          <a:lstStyle/>
          <a:p>
            <a:r>
              <a:rPr lang="fr-FR" sz="2800" b="1" dirty="0">
                <a:solidFill>
                  <a:srgbClr val="555657"/>
                </a:solidFill>
                <a:cs typeface="FUTURA MEDIUM" panose="020B0602020204020303" pitchFamily="34" charset="-79"/>
              </a:rPr>
              <a:t>QCD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87208F5-2B39-8D4A-894C-38E9A7C7F7D0}"/>
              </a:ext>
            </a:extLst>
          </p:cNvPr>
          <p:cNvSpPr txBox="1"/>
          <p:nvPr/>
        </p:nvSpPr>
        <p:spPr>
          <a:xfrm>
            <a:off x="9619111" y="3165280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95000"/>
                  </a:schemeClr>
                </a:solidFill>
              </a:rPr>
              <a:t>Au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E1858BC-2057-984A-9DC2-BE5724AD580A}"/>
              </a:ext>
            </a:extLst>
          </p:cNvPr>
          <p:cNvSpPr txBox="1"/>
          <p:nvPr/>
        </p:nvSpPr>
        <p:spPr>
          <a:xfrm>
            <a:off x="10576641" y="3380013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95000"/>
                  </a:schemeClr>
                </a:solidFill>
              </a:rPr>
              <a:t>Au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651549-E8B3-7E43-894F-950A9F9841C7}"/>
              </a:ext>
            </a:extLst>
          </p:cNvPr>
          <p:cNvSpPr txBox="1"/>
          <p:nvPr/>
        </p:nvSpPr>
        <p:spPr>
          <a:xfrm>
            <a:off x="3266863" y="117632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Antennes RF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5B002C6D-996A-3E4D-8526-3C40B78C26D0}"/>
              </a:ext>
            </a:extLst>
          </p:cNvPr>
          <p:cNvSpPr txBox="1"/>
          <p:nvPr/>
        </p:nvSpPr>
        <p:spPr>
          <a:xfrm>
            <a:off x="7888117" y="1176323"/>
            <a:ext cx="3034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Antennes optiques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E20F5D7D-3905-3347-8A4C-3597159376F4}"/>
              </a:ext>
            </a:extLst>
          </p:cNvPr>
          <p:cNvGrpSpPr/>
          <p:nvPr/>
        </p:nvGrpSpPr>
        <p:grpSpPr>
          <a:xfrm>
            <a:off x="82549" y="482987"/>
            <a:ext cx="1378337" cy="821436"/>
            <a:chOff x="134509" y="488914"/>
            <a:chExt cx="1378337" cy="821436"/>
          </a:xfrm>
        </p:grpSpPr>
        <p:sp>
          <p:nvSpPr>
            <p:cNvPr id="60" name="Flèche vers le bas 59">
              <a:extLst>
                <a:ext uri="{FF2B5EF4-FFF2-40B4-BE49-F238E27FC236}">
                  <a16:creationId xmlns:a16="http://schemas.microsoft.com/office/drawing/2014/main" id="{5DBA7209-E373-6043-809F-C4EF28D6F09E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942F311F-AB12-F04F-8D8A-1A6554D3DC9D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88090521-76A4-304A-9342-3137A54F118B}"/>
              </a:ext>
            </a:extLst>
          </p:cNvPr>
          <p:cNvGrpSpPr/>
          <p:nvPr/>
        </p:nvGrpSpPr>
        <p:grpSpPr>
          <a:xfrm>
            <a:off x="81340" y="210020"/>
            <a:ext cx="1378337" cy="678873"/>
            <a:chOff x="128504" y="208088"/>
            <a:chExt cx="1378337" cy="678873"/>
          </a:xfrm>
        </p:grpSpPr>
        <p:sp>
          <p:nvSpPr>
            <p:cNvPr id="63" name="Flèche vers le bas 62">
              <a:extLst>
                <a:ext uri="{FF2B5EF4-FFF2-40B4-BE49-F238E27FC236}">
                  <a16:creationId xmlns:a16="http://schemas.microsoft.com/office/drawing/2014/main" id="{83E65341-C58C-D148-9B2E-847606FC7A13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41746F56-855C-E84D-BFD8-D753C9A52EEE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7A9980C8-6577-2B40-8141-D4E62357DFB9}"/>
              </a:ext>
            </a:extLst>
          </p:cNvPr>
          <p:cNvGrpSpPr/>
          <p:nvPr/>
        </p:nvGrpSpPr>
        <p:grpSpPr>
          <a:xfrm>
            <a:off x="88257" y="26017"/>
            <a:ext cx="1271202" cy="463679"/>
            <a:chOff x="128504" y="30147"/>
            <a:chExt cx="1271202" cy="463679"/>
          </a:xfrm>
        </p:grpSpPr>
        <p:sp>
          <p:nvSpPr>
            <p:cNvPr id="66" name="Flèche vers le bas 65">
              <a:extLst>
                <a:ext uri="{FF2B5EF4-FFF2-40B4-BE49-F238E27FC236}">
                  <a16:creationId xmlns:a16="http://schemas.microsoft.com/office/drawing/2014/main" id="{33EAD63D-A928-2948-B62C-9AD9EF065707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66777AD3-9C66-EC43-96F8-5850D1FFE31A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C74955D-9889-524F-85A4-A18070921086}"/>
              </a:ext>
            </a:extLst>
          </p:cNvPr>
          <p:cNvCxnSpPr>
            <a:cxnSpLocks/>
          </p:cNvCxnSpPr>
          <p:nvPr/>
        </p:nvCxnSpPr>
        <p:spPr>
          <a:xfrm>
            <a:off x="10522146" y="3229656"/>
            <a:ext cx="798027" cy="22907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04A2176B-3575-BE4A-A07A-0F9747BD188E}"/>
              </a:ext>
            </a:extLst>
          </p:cNvPr>
          <p:cNvCxnSpPr>
            <a:cxnSpLocks/>
          </p:cNvCxnSpPr>
          <p:nvPr/>
        </p:nvCxnSpPr>
        <p:spPr>
          <a:xfrm>
            <a:off x="6194533" y="3279237"/>
            <a:ext cx="0" cy="41493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4DF0F1D7-8FDE-474E-9E39-95C48F3175FA}"/>
                  </a:ext>
                </a:extLst>
              </p:cNvPr>
              <p:cNvSpPr txBox="1"/>
              <p:nvPr/>
            </p:nvSpPr>
            <p:spPr>
              <a:xfrm>
                <a:off x="6307429" y="2981562"/>
                <a:ext cx="420308" cy="523220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8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fr-FR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4DF0F1D7-8FDE-474E-9E39-95C48F317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429" y="2981562"/>
                <a:ext cx="42030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4F8C6D49-79CA-6348-9BA3-2247EEA36738}"/>
                  </a:ext>
                </a:extLst>
              </p:cNvPr>
              <p:cNvSpPr txBox="1"/>
              <p:nvPr/>
            </p:nvSpPr>
            <p:spPr>
              <a:xfrm>
                <a:off x="11265077" y="2912012"/>
                <a:ext cx="420308" cy="523220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8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fr-FR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4F8C6D49-79CA-6348-9BA3-2247EEA36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5077" y="2912012"/>
                <a:ext cx="420308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1ADAFBC0-A72C-5E40-9A8C-BCFBA359B2F5}"/>
                  </a:ext>
                </a:extLst>
              </p:cNvPr>
              <p:cNvSpPr txBox="1"/>
              <p:nvPr/>
            </p:nvSpPr>
            <p:spPr>
              <a:xfrm>
                <a:off x="5011969" y="4752309"/>
                <a:ext cx="1631792" cy="983346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8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fr-FR" sz="28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80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fr-FR" sz="280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sz="28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8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1ADAFBC0-A72C-5E40-9A8C-BCFBA359B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969" y="4752309"/>
                <a:ext cx="1631792" cy="983346"/>
              </a:xfrm>
              <a:prstGeom prst="rect">
                <a:avLst/>
              </a:prstGeom>
              <a:blipFill>
                <a:blip r:embed="rId13"/>
                <a:stretch>
                  <a:fillRect b="-2469"/>
                </a:stretch>
              </a:blip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B43C085-E046-C644-9DA1-85C36A592B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467" y="1896269"/>
            <a:ext cx="3851612" cy="2554706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EBEF2623-26BF-0246-AE23-56B02A63C79F}"/>
              </a:ext>
            </a:extLst>
          </p:cNvPr>
          <p:cNvSpPr txBox="1"/>
          <p:nvPr/>
        </p:nvSpPr>
        <p:spPr>
          <a:xfrm>
            <a:off x="0" y="5769352"/>
            <a:ext cx="4130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 :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W. Beck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Infrared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Physics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&amp;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Technology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(2001)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BE16D64-A232-2447-87D4-44BBC234727C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911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1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09818 -0.001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27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B4E4624-F57E-B147-8512-61631FC5E252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Absorption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66B232-FB20-3F43-BFB5-70F78A66B103}"/>
              </a:ext>
            </a:extLst>
          </p:cNvPr>
          <p:cNvSpPr txBox="1"/>
          <p:nvPr/>
        </p:nvSpPr>
        <p:spPr>
          <a:xfrm>
            <a:off x="39462" y="15771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Absorption patch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FB8EA69-98D0-3A42-BF51-3C2F71E2D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7" t="22028" r="17626" b="21907"/>
          <a:stretch/>
        </p:blipFill>
        <p:spPr>
          <a:xfrm>
            <a:off x="1476967" y="1682128"/>
            <a:ext cx="3053192" cy="214246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D5D6CBD-4441-664C-BB99-C337C60072BD}"/>
              </a:ext>
            </a:extLst>
          </p:cNvPr>
          <p:cNvSpPr/>
          <p:nvPr/>
        </p:nvSpPr>
        <p:spPr>
          <a:xfrm>
            <a:off x="2363704" y="2818180"/>
            <a:ext cx="1216025" cy="440666"/>
          </a:xfrm>
          <a:prstGeom prst="rect">
            <a:avLst/>
          </a:prstGeom>
          <a:gradFill flip="none" rotWithShape="1">
            <a:gsLst>
              <a:gs pos="1000">
                <a:srgbClr val="F9EC98"/>
              </a:gs>
              <a:gs pos="48000">
                <a:srgbClr val="CA9F16"/>
              </a:gs>
              <a:gs pos="91000">
                <a:srgbClr val="F9EC98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610954B-2C28-5D42-B973-C23A16BA780F}"/>
              </a:ext>
            </a:extLst>
          </p:cNvPr>
          <p:cNvSpPr/>
          <p:nvPr/>
        </p:nvSpPr>
        <p:spPr>
          <a:xfrm>
            <a:off x="1476967" y="3626885"/>
            <a:ext cx="3053192" cy="503601"/>
          </a:xfrm>
          <a:prstGeom prst="rect">
            <a:avLst/>
          </a:prstGeom>
          <a:gradFill flip="none" rotWithShape="1">
            <a:gsLst>
              <a:gs pos="1000">
                <a:srgbClr val="F9EC98"/>
              </a:gs>
              <a:gs pos="48000">
                <a:srgbClr val="CA9F16"/>
              </a:gs>
              <a:gs pos="91000">
                <a:srgbClr val="F9EC98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1A42A31-94D3-4641-AB33-B99106ED08A4}"/>
                  </a:ext>
                </a:extLst>
              </p:cNvPr>
              <p:cNvSpPr txBox="1"/>
              <p:nvPr/>
            </p:nvSpPr>
            <p:spPr>
              <a:xfrm>
                <a:off x="2035764" y="1639455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1A42A31-94D3-4641-AB33-B99106ED0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764" y="1639455"/>
                <a:ext cx="36798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D5730E1B-ED50-5F4F-8555-773A7078D0D2}"/>
              </a:ext>
            </a:extLst>
          </p:cNvPr>
          <p:cNvCxnSpPr/>
          <p:nvPr/>
        </p:nvCxnSpPr>
        <p:spPr>
          <a:xfrm>
            <a:off x="1802982" y="1962323"/>
            <a:ext cx="294236" cy="0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1BBA6D8C-3EA9-5C46-AC3E-46494253FE88}"/>
              </a:ext>
            </a:extLst>
          </p:cNvPr>
          <p:cNvCxnSpPr>
            <a:cxnSpLocks/>
          </p:cNvCxnSpPr>
          <p:nvPr/>
        </p:nvCxnSpPr>
        <p:spPr>
          <a:xfrm>
            <a:off x="1808264" y="1964694"/>
            <a:ext cx="0" cy="246229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4B168AD-C850-5243-A0F0-3507AD919C05}"/>
                  </a:ext>
                </a:extLst>
              </p:cNvPr>
              <p:cNvSpPr txBox="1"/>
              <p:nvPr/>
            </p:nvSpPr>
            <p:spPr>
              <a:xfrm>
                <a:off x="1451873" y="2058231"/>
                <a:ext cx="353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4B168AD-C850-5243-A0F0-3507AD919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73" y="2058231"/>
                <a:ext cx="35375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Image 59">
            <a:extLst>
              <a:ext uri="{FF2B5EF4-FFF2-40B4-BE49-F238E27FC236}">
                <a16:creationId xmlns:a16="http://schemas.microsoft.com/office/drawing/2014/main" id="{29BC5547-EB33-9A4A-AF69-7709E439DA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04" t="4952" r="70849" b="4864"/>
          <a:stretch/>
        </p:blipFill>
        <p:spPr>
          <a:xfrm>
            <a:off x="4628378" y="1722556"/>
            <a:ext cx="110066" cy="2421468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AB4E186D-BC8F-4E4C-8702-4C476FA5FA47}"/>
              </a:ext>
            </a:extLst>
          </p:cNvPr>
          <p:cNvSpPr txBox="1"/>
          <p:nvPr/>
        </p:nvSpPr>
        <p:spPr>
          <a:xfrm>
            <a:off x="4783936" y="3928278"/>
            <a:ext cx="3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-1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8291C22D-D39D-DC45-8C84-CA444BBCB55C}"/>
              </a:ext>
            </a:extLst>
          </p:cNvPr>
          <p:cNvSpPr txBox="1"/>
          <p:nvPr/>
        </p:nvSpPr>
        <p:spPr>
          <a:xfrm>
            <a:off x="2834499" y="223479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6F900600-7258-D44B-8C60-62860BFD9714}"/>
              </a:ext>
            </a:extLst>
          </p:cNvPr>
          <p:cNvCxnSpPr>
            <a:cxnSpLocks/>
          </p:cNvCxnSpPr>
          <p:nvPr/>
        </p:nvCxnSpPr>
        <p:spPr>
          <a:xfrm>
            <a:off x="2363704" y="2636246"/>
            <a:ext cx="1216025" cy="0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FF05F9B8-EAAB-DB4C-80F7-457BC974D04C}"/>
              </a:ext>
            </a:extLst>
          </p:cNvPr>
          <p:cNvCxnSpPr>
            <a:cxnSpLocks/>
          </p:cNvCxnSpPr>
          <p:nvPr/>
        </p:nvCxnSpPr>
        <p:spPr>
          <a:xfrm flipV="1">
            <a:off x="1984252" y="3258846"/>
            <a:ext cx="0" cy="368039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868A2DE6-50A4-4840-A048-7D1D6834121D}"/>
                  </a:ext>
                </a:extLst>
              </p:cNvPr>
              <p:cNvSpPr txBox="1"/>
              <p:nvPr/>
            </p:nvSpPr>
            <p:spPr>
              <a:xfrm>
                <a:off x="1528743" y="3237872"/>
                <a:ext cx="396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868A2DE6-50A4-4840-A048-7D1D68341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743" y="3237872"/>
                <a:ext cx="39626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45">
            <a:extLst>
              <a:ext uri="{FF2B5EF4-FFF2-40B4-BE49-F238E27FC236}">
                <a16:creationId xmlns:a16="http://schemas.microsoft.com/office/drawing/2014/main" id="{5C68177E-81FC-4143-A078-910A153910AA}"/>
              </a:ext>
            </a:extLst>
          </p:cNvPr>
          <p:cNvSpPr txBox="1"/>
          <p:nvPr/>
        </p:nvSpPr>
        <p:spPr>
          <a:xfrm>
            <a:off x="3592287" y="3217014"/>
            <a:ext cx="603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r</a:t>
            </a:r>
            <a:r>
              <a:rPr lang="fr-FR" b="1" baseline="-25000" dirty="0">
                <a:solidFill>
                  <a:srgbClr val="000000"/>
                </a:solidFill>
              </a:rPr>
              <a:t>sc-air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68" name="Flèche courbée vers le haut 67">
            <a:extLst>
              <a:ext uri="{FF2B5EF4-FFF2-40B4-BE49-F238E27FC236}">
                <a16:creationId xmlns:a16="http://schemas.microsoft.com/office/drawing/2014/main" id="{DC99703A-D3EF-0F49-88B7-2541901D96F9}"/>
              </a:ext>
            </a:extLst>
          </p:cNvPr>
          <p:cNvSpPr/>
          <p:nvPr/>
        </p:nvSpPr>
        <p:spPr>
          <a:xfrm rot="16200000">
            <a:off x="3354734" y="3357600"/>
            <a:ext cx="286334" cy="190637"/>
          </a:xfrm>
          <a:prstGeom prst="curvedUp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9" name="Flèche courbée vers le haut 68">
            <a:extLst>
              <a:ext uri="{FF2B5EF4-FFF2-40B4-BE49-F238E27FC236}">
                <a16:creationId xmlns:a16="http://schemas.microsoft.com/office/drawing/2014/main" id="{66C7349A-4231-E24A-9AC1-850EE1FA5768}"/>
              </a:ext>
            </a:extLst>
          </p:cNvPr>
          <p:cNvSpPr/>
          <p:nvPr/>
        </p:nvSpPr>
        <p:spPr>
          <a:xfrm rot="5400000">
            <a:off x="2316393" y="3370476"/>
            <a:ext cx="286334" cy="190637"/>
          </a:xfrm>
          <a:prstGeom prst="curvedUp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5BBE9B81-E87B-8547-8A3D-074BAC77B801}"/>
                  </a:ext>
                </a:extLst>
              </p:cNvPr>
              <p:cNvSpPr txBox="1"/>
              <p:nvPr/>
            </p:nvSpPr>
            <p:spPr>
              <a:xfrm>
                <a:off x="2717010" y="3256211"/>
                <a:ext cx="5731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0" smtClean="0"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  <m:sub>
                          <m:r>
                            <a:rPr lang="fr-FR" sz="1600" b="1" i="0" smtClean="0">
                              <a:latin typeface="Cambria Math" panose="02040503050406030204" pitchFamily="18" charset="0"/>
                            </a:rPr>
                            <m:t>𝐞𝐟𝐟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5BBE9B81-E87B-8547-8A3D-074BAC77B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7010" y="3256211"/>
                <a:ext cx="573106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Image 70">
            <a:extLst>
              <a:ext uri="{FF2B5EF4-FFF2-40B4-BE49-F238E27FC236}">
                <a16:creationId xmlns:a16="http://schemas.microsoft.com/office/drawing/2014/main" id="{6F240B9F-BF7B-194B-8661-494337E9B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34394" t="52533" r="37587" b="36575"/>
          <a:stretch/>
        </p:blipFill>
        <p:spPr>
          <a:xfrm>
            <a:off x="2363483" y="2823647"/>
            <a:ext cx="1280160" cy="433371"/>
          </a:xfrm>
          <a:prstGeom prst="rect">
            <a:avLst/>
          </a:prstGeom>
          <a:noFill/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62F82327-8748-194E-8D9A-EFB7FF756246}"/>
              </a:ext>
            </a:extLst>
          </p:cNvPr>
          <p:cNvSpPr txBox="1"/>
          <p:nvPr/>
        </p:nvSpPr>
        <p:spPr>
          <a:xfrm>
            <a:off x="2429151" y="2847682"/>
            <a:ext cx="109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BigNoodleTitling" panose="02000708030402040100" pitchFamily="2" charset="77"/>
              </a:rPr>
              <a:t>Métal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1F8AB70E-32B4-7D43-9BF1-302D80A33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34394" t="52533" r="37587" b="36575"/>
          <a:stretch/>
        </p:blipFill>
        <p:spPr>
          <a:xfrm>
            <a:off x="1478380" y="3625808"/>
            <a:ext cx="3051765" cy="504696"/>
          </a:xfrm>
          <a:prstGeom prst="rect">
            <a:avLst/>
          </a:prstGeom>
          <a:noFill/>
        </p:spPr>
      </p:pic>
      <p:sp>
        <p:nvSpPr>
          <p:cNvPr id="75" name="ZoneTexte 74">
            <a:extLst>
              <a:ext uri="{FF2B5EF4-FFF2-40B4-BE49-F238E27FC236}">
                <a16:creationId xmlns:a16="http://schemas.microsoft.com/office/drawing/2014/main" id="{B287D936-3A5E-7146-88C2-A1327E7D7A8E}"/>
              </a:ext>
            </a:extLst>
          </p:cNvPr>
          <p:cNvSpPr txBox="1"/>
          <p:nvPr/>
        </p:nvSpPr>
        <p:spPr>
          <a:xfrm>
            <a:off x="2425481" y="3668167"/>
            <a:ext cx="109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BigNoodleTitling" panose="02000708030402040100" pitchFamily="2" charset="77"/>
              </a:rPr>
              <a:t>Métal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D1E1CBB1-8CEC-D24F-A756-8A1F74F214E3}"/>
              </a:ext>
            </a:extLst>
          </p:cNvPr>
          <p:cNvSpPr txBox="1"/>
          <p:nvPr/>
        </p:nvSpPr>
        <p:spPr>
          <a:xfrm>
            <a:off x="4786729" y="1554709"/>
            <a:ext cx="3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9E768583-7CE6-E842-8686-B5583DDA78C0}"/>
              </a:ext>
            </a:extLst>
          </p:cNvPr>
          <p:cNvSpPr txBox="1"/>
          <p:nvPr/>
        </p:nvSpPr>
        <p:spPr>
          <a:xfrm>
            <a:off x="4804566" y="2599196"/>
            <a:ext cx="51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</a:rPr>
              <a:t>E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</a:rPr>
              <a:t>z</a:t>
            </a:r>
            <a:endParaRPr lang="fr-FR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3B2F27D-562B-BD4C-B44D-79BF97A40159}"/>
              </a:ext>
            </a:extLst>
          </p:cNvPr>
          <p:cNvGrpSpPr/>
          <p:nvPr/>
        </p:nvGrpSpPr>
        <p:grpSpPr>
          <a:xfrm>
            <a:off x="2347811" y="2757985"/>
            <a:ext cx="187173" cy="262760"/>
            <a:chOff x="6696258" y="3618331"/>
            <a:chExt cx="301444" cy="423178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46B988C-A194-7847-BA29-8EEE261FEC82}"/>
                </a:ext>
              </a:extLst>
            </p:cNvPr>
            <p:cNvSpPr/>
            <p:nvPr/>
          </p:nvSpPr>
          <p:spPr>
            <a:xfrm>
              <a:off x="6774170" y="3817977"/>
              <a:ext cx="223532" cy="2235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7FB7521-E471-F84E-A39A-1963CCE4562F}"/>
                </a:ext>
              </a:extLst>
            </p:cNvPr>
            <p:cNvSpPr txBox="1"/>
            <p:nvPr/>
          </p:nvSpPr>
          <p:spPr>
            <a:xfrm>
              <a:off x="6696258" y="3618331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-</a:t>
              </a:r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0303E2DD-23A9-9843-AAC9-F677C083034E}"/>
              </a:ext>
            </a:extLst>
          </p:cNvPr>
          <p:cNvGrpSpPr/>
          <p:nvPr/>
        </p:nvGrpSpPr>
        <p:grpSpPr>
          <a:xfrm>
            <a:off x="3322423" y="2759965"/>
            <a:ext cx="214954" cy="262935"/>
            <a:chOff x="6651516" y="3618050"/>
            <a:chExt cx="346186" cy="423459"/>
          </a:xfrm>
        </p:grpSpPr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66913B0A-D270-D749-87BC-A0FCB99303FD}"/>
                </a:ext>
              </a:extLst>
            </p:cNvPr>
            <p:cNvSpPr/>
            <p:nvPr/>
          </p:nvSpPr>
          <p:spPr>
            <a:xfrm>
              <a:off x="6774170" y="3817977"/>
              <a:ext cx="223532" cy="22353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C7C8B3E6-7B47-6340-9025-646687D6D151}"/>
                </a:ext>
              </a:extLst>
            </p:cNvPr>
            <p:cNvSpPr txBox="1"/>
            <p:nvPr/>
          </p:nvSpPr>
          <p:spPr>
            <a:xfrm>
              <a:off x="6651516" y="361805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+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EC48BAF1-13EA-184F-9C0B-87700202567B}"/>
              </a:ext>
            </a:extLst>
          </p:cNvPr>
          <p:cNvGrpSpPr/>
          <p:nvPr/>
        </p:nvGrpSpPr>
        <p:grpSpPr>
          <a:xfrm>
            <a:off x="3345248" y="3531647"/>
            <a:ext cx="255198" cy="369332"/>
            <a:chOff x="6684461" y="3603544"/>
            <a:chExt cx="410999" cy="594813"/>
          </a:xfrm>
        </p:grpSpPr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55EBCA8A-0E8B-BE42-962C-7093AE59571D}"/>
                </a:ext>
              </a:extLst>
            </p:cNvPr>
            <p:cNvSpPr/>
            <p:nvPr/>
          </p:nvSpPr>
          <p:spPr>
            <a:xfrm>
              <a:off x="6774170" y="3817977"/>
              <a:ext cx="223532" cy="2235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66000"/>
              </a:schemeClr>
            </a:solidFill>
            <a:ln>
              <a:solidFill>
                <a:schemeClr val="dk1">
                  <a:alpha val="62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73BA030A-FF6A-0E4D-9068-323BDA948706}"/>
                </a:ext>
              </a:extLst>
            </p:cNvPr>
            <p:cNvSpPr txBox="1"/>
            <p:nvPr/>
          </p:nvSpPr>
          <p:spPr>
            <a:xfrm>
              <a:off x="6684461" y="3603544"/>
              <a:ext cx="410999" cy="594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tx1">
                      <a:alpha val="60582"/>
                    </a:schemeClr>
                  </a:solidFill>
                </a:rPr>
                <a:t>-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7FD5BBB9-0663-2142-ADAE-2E5F26611800}"/>
              </a:ext>
            </a:extLst>
          </p:cNvPr>
          <p:cNvGrpSpPr/>
          <p:nvPr/>
        </p:nvGrpSpPr>
        <p:grpSpPr>
          <a:xfrm>
            <a:off x="2352359" y="3549018"/>
            <a:ext cx="186961" cy="369332"/>
            <a:chOff x="6696597" y="3621817"/>
            <a:chExt cx="301105" cy="594812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F86A2719-A49B-FE49-BE0F-5394411E3CD1}"/>
                </a:ext>
              </a:extLst>
            </p:cNvPr>
            <p:cNvSpPr/>
            <p:nvPr/>
          </p:nvSpPr>
          <p:spPr>
            <a:xfrm>
              <a:off x="6774170" y="3817977"/>
              <a:ext cx="223532" cy="22353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5416"/>
              </a:schemeClr>
            </a:solidFill>
            <a:ln>
              <a:solidFill>
                <a:schemeClr val="dk1">
                  <a:alpha val="6077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B88FA114-1184-A842-AB8E-B2DB68FD641D}"/>
                </a:ext>
              </a:extLst>
            </p:cNvPr>
            <p:cNvSpPr txBox="1"/>
            <p:nvPr/>
          </p:nvSpPr>
          <p:spPr>
            <a:xfrm flipH="1">
              <a:off x="6696597" y="3621817"/>
              <a:ext cx="207406" cy="594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tx1">
                      <a:alpha val="50000"/>
                    </a:schemeClr>
                  </a:solidFill>
                </a:rPr>
                <a:t>+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C06262C3-AE74-114E-8649-744FD4ACC8F5}"/>
              </a:ext>
            </a:extLst>
          </p:cNvPr>
          <p:cNvGrpSpPr/>
          <p:nvPr/>
        </p:nvGrpSpPr>
        <p:grpSpPr>
          <a:xfrm>
            <a:off x="88257" y="26017"/>
            <a:ext cx="1271202" cy="463679"/>
            <a:chOff x="128504" y="30147"/>
            <a:chExt cx="1271202" cy="463679"/>
          </a:xfrm>
        </p:grpSpPr>
        <p:sp>
          <p:nvSpPr>
            <p:cNvPr id="47" name="Flèche vers le bas 46">
              <a:extLst>
                <a:ext uri="{FF2B5EF4-FFF2-40B4-BE49-F238E27FC236}">
                  <a16:creationId xmlns:a16="http://schemas.microsoft.com/office/drawing/2014/main" id="{F421BE17-3C4B-594A-8612-6B08C3394D9C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5FB4B15-F41E-8945-84F3-C98271D130E4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42C4C70B-E1CE-5B4D-9230-B29415575145}"/>
              </a:ext>
            </a:extLst>
          </p:cNvPr>
          <p:cNvGrpSpPr/>
          <p:nvPr/>
        </p:nvGrpSpPr>
        <p:grpSpPr>
          <a:xfrm>
            <a:off x="-1136402" y="473978"/>
            <a:ext cx="1378337" cy="821436"/>
            <a:chOff x="134509" y="488914"/>
            <a:chExt cx="1378337" cy="821436"/>
          </a:xfrm>
        </p:grpSpPr>
        <p:sp>
          <p:nvSpPr>
            <p:cNvPr id="59" name="Flèche vers le bas 58">
              <a:extLst>
                <a:ext uri="{FF2B5EF4-FFF2-40B4-BE49-F238E27FC236}">
                  <a16:creationId xmlns:a16="http://schemas.microsoft.com/office/drawing/2014/main" id="{079ED6B3-100C-5E46-B328-EC4CB85BF27B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A615AE75-E80B-5741-8320-D30335E55F80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34FA8BF8-6446-8849-9843-35852099B72C}"/>
              </a:ext>
            </a:extLst>
          </p:cNvPr>
          <p:cNvGrpSpPr/>
          <p:nvPr/>
        </p:nvGrpSpPr>
        <p:grpSpPr>
          <a:xfrm>
            <a:off x="-1112713" y="202398"/>
            <a:ext cx="1378337" cy="678873"/>
            <a:chOff x="128504" y="208088"/>
            <a:chExt cx="1378337" cy="678873"/>
          </a:xfrm>
        </p:grpSpPr>
        <p:sp>
          <p:nvSpPr>
            <p:cNvPr id="88" name="Flèche vers le bas 87">
              <a:extLst>
                <a:ext uri="{FF2B5EF4-FFF2-40B4-BE49-F238E27FC236}">
                  <a16:creationId xmlns:a16="http://schemas.microsoft.com/office/drawing/2014/main" id="{AECB914C-16D8-734A-94D5-C072B564A923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6B495AFB-9967-6847-9F9F-0B66377882B3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sp>
        <p:nvSpPr>
          <p:cNvPr id="91" name="ZoneTexte 90">
            <a:extLst>
              <a:ext uri="{FF2B5EF4-FFF2-40B4-BE49-F238E27FC236}">
                <a16:creationId xmlns:a16="http://schemas.microsoft.com/office/drawing/2014/main" id="{7B947521-EF41-E546-AF9F-962399426F63}"/>
              </a:ext>
            </a:extLst>
          </p:cNvPr>
          <p:cNvSpPr txBox="1"/>
          <p:nvPr/>
        </p:nvSpPr>
        <p:spPr>
          <a:xfrm>
            <a:off x="0" y="5769352"/>
            <a:ext cx="365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Y. Todorov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Optics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Express ﻿13886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(2010)</a:t>
            </a:r>
          </a:p>
          <a:p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01262C-574F-A643-8CF4-692EB3E88B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2493" y="1070184"/>
            <a:ext cx="5147962" cy="4091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6066F5DD-A29A-0F4E-AB79-5A98032FEFE1}"/>
                  </a:ext>
                </a:extLst>
              </p:cNvPr>
              <p:cNvSpPr txBox="1"/>
              <p:nvPr/>
            </p:nvSpPr>
            <p:spPr>
              <a:xfrm>
                <a:off x="5011969" y="4752309"/>
                <a:ext cx="1631792" cy="983346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8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fr-FR" sz="28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80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fr-FR" sz="280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sz="28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8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6066F5DD-A29A-0F4E-AB79-5A98032FE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969" y="4752309"/>
                <a:ext cx="1631792" cy="983346"/>
              </a:xfrm>
              <a:prstGeom prst="rect">
                <a:avLst/>
              </a:prstGeom>
              <a:blipFill>
                <a:blip r:embed="rId10"/>
                <a:stretch>
                  <a:fillRect b="-2469"/>
                </a:stretch>
              </a:blip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ZoneTexte 54">
            <a:extLst>
              <a:ext uri="{FF2B5EF4-FFF2-40B4-BE49-F238E27FC236}">
                <a16:creationId xmlns:a16="http://schemas.microsoft.com/office/drawing/2014/main" id="{AB217398-35C9-F749-A650-DB2C19FFEA13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5620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28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B4E4624-F57E-B147-8512-61631FC5E252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Absorption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66B232-FB20-3F43-BFB5-70F78A66B103}"/>
              </a:ext>
            </a:extLst>
          </p:cNvPr>
          <p:cNvSpPr txBox="1"/>
          <p:nvPr/>
        </p:nvSpPr>
        <p:spPr>
          <a:xfrm>
            <a:off x="39462" y="15771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Mesure d’indice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3A0AC9C-B01D-1B40-A398-DB8E1ED384CE}"/>
              </a:ext>
            </a:extLst>
          </p:cNvPr>
          <p:cNvSpPr/>
          <p:nvPr/>
        </p:nvSpPr>
        <p:spPr>
          <a:xfrm>
            <a:off x="116573" y="1868791"/>
            <a:ext cx="6899174" cy="2491426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9E139DB-1F18-9946-A647-A9DA31F69C0A}"/>
              </a:ext>
            </a:extLst>
          </p:cNvPr>
          <p:cNvSpPr txBox="1"/>
          <p:nvPr/>
        </p:nvSpPr>
        <p:spPr>
          <a:xfrm>
            <a:off x="238766" y="2493669"/>
            <a:ext cx="904415" cy="400110"/>
          </a:xfrm>
          <a:prstGeom prst="rect">
            <a:avLst/>
          </a:prstGeom>
          <a:solidFill>
            <a:srgbClr val="630806">
              <a:alpha val="36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/>
              <a:t>Globar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6DC96E0E-A33E-C14D-8E06-91AD3A9479A5}"/>
              </a:ext>
            </a:extLst>
          </p:cNvPr>
          <p:cNvCxnSpPr>
            <a:cxnSpLocks/>
          </p:cNvCxnSpPr>
          <p:nvPr/>
        </p:nvCxnSpPr>
        <p:spPr>
          <a:xfrm>
            <a:off x="617899" y="3129921"/>
            <a:ext cx="1244898" cy="2074"/>
          </a:xfrm>
          <a:prstGeom prst="line">
            <a:avLst/>
          </a:prstGeom>
          <a:ln w="15875"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1967A7E4-37B9-4F42-B689-CA9D2F8AE8BA}"/>
              </a:ext>
            </a:extLst>
          </p:cNvPr>
          <p:cNvCxnSpPr>
            <a:cxnSpLocks/>
          </p:cNvCxnSpPr>
          <p:nvPr/>
        </p:nvCxnSpPr>
        <p:spPr>
          <a:xfrm>
            <a:off x="1724320" y="3355215"/>
            <a:ext cx="548199" cy="587"/>
          </a:xfrm>
          <a:prstGeom prst="line">
            <a:avLst/>
          </a:prstGeom>
          <a:ln w="15875"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B77B1D9F-2B4B-2F44-926D-589329B59B1C}"/>
              </a:ext>
            </a:extLst>
          </p:cNvPr>
          <p:cNvCxnSpPr>
            <a:cxnSpLocks/>
          </p:cNvCxnSpPr>
          <p:nvPr/>
        </p:nvCxnSpPr>
        <p:spPr>
          <a:xfrm flipV="1">
            <a:off x="1866025" y="2753849"/>
            <a:ext cx="0" cy="448065"/>
          </a:xfrm>
          <a:prstGeom prst="line">
            <a:avLst/>
          </a:prstGeom>
          <a:ln w="15875"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B70B26AF-98BF-3346-8B57-856B2C8E35C6}"/>
              </a:ext>
            </a:extLst>
          </p:cNvPr>
          <p:cNvCxnSpPr>
            <a:cxnSpLocks/>
          </p:cNvCxnSpPr>
          <p:nvPr/>
        </p:nvCxnSpPr>
        <p:spPr>
          <a:xfrm>
            <a:off x="1707618" y="3375029"/>
            <a:ext cx="0" cy="666951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2FBEC0CB-3FF5-084A-AED1-08AD5C062E33}"/>
              </a:ext>
            </a:extLst>
          </p:cNvPr>
          <p:cNvCxnSpPr>
            <a:cxnSpLocks/>
          </p:cNvCxnSpPr>
          <p:nvPr/>
        </p:nvCxnSpPr>
        <p:spPr>
          <a:xfrm flipV="1">
            <a:off x="2272519" y="3086109"/>
            <a:ext cx="0" cy="359499"/>
          </a:xfrm>
          <a:prstGeom prst="line">
            <a:avLst/>
          </a:prstGeom>
          <a:ln w="3492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5D3EF88C-23AE-4F44-956C-930E01F2E492}"/>
              </a:ext>
            </a:extLst>
          </p:cNvPr>
          <p:cNvCxnSpPr>
            <a:cxnSpLocks/>
          </p:cNvCxnSpPr>
          <p:nvPr/>
        </p:nvCxnSpPr>
        <p:spPr>
          <a:xfrm flipH="1">
            <a:off x="1606644" y="2753849"/>
            <a:ext cx="361642" cy="1"/>
          </a:xfrm>
          <a:prstGeom prst="line">
            <a:avLst/>
          </a:prstGeom>
          <a:ln w="349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ZoneTexte 87">
            <a:extLst>
              <a:ext uri="{FF2B5EF4-FFF2-40B4-BE49-F238E27FC236}">
                <a16:creationId xmlns:a16="http://schemas.microsoft.com/office/drawing/2014/main" id="{CEB7FB36-4D5E-904C-AEBD-859F6131D905}"/>
              </a:ext>
            </a:extLst>
          </p:cNvPr>
          <p:cNvSpPr txBox="1"/>
          <p:nvPr/>
        </p:nvSpPr>
        <p:spPr>
          <a:xfrm>
            <a:off x="810965" y="3347424"/>
            <a:ext cx="8819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/>
              <a:t>Miroir semi-</a:t>
            </a:r>
          </a:p>
          <a:p>
            <a:pPr algn="ctr"/>
            <a:r>
              <a:rPr lang="fr-FR" sz="1050" dirty="0"/>
              <a:t>réfléchissant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FC0DD5CD-AFCC-9B4B-B7E8-02E543453FED}"/>
              </a:ext>
            </a:extLst>
          </p:cNvPr>
          <p:cNvSpPr txBox="1"/>
          <p:nvPr/>
        </p:nvSpPr>
        <p:spPr>
          <a:xfrm>
            <a:off x="1823091" y="3455171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Miroir mobile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FE5907F4-A81D-634C-BE9D-58B3CC867F50}"/>
              </a:ext>
            </a:extLst>
          </p:cNvPr>
          <p:cNvCxnSpPr>
            <a:cxnSpLocks/>
          </p:cNvCxnSpPr>
          <p:nvPr/>
        </p:nvCxnSpPr>
        <p:spPr>
          <a:xfrm flipH="1">
            <a:off x="2121936" y="3493432"/>
            <a:ext cx="361642" cy="1"/>
          </a:xfrm>
          <a:prstGeom prst="line">
            <a:avLst/>
          </a:prstGeom>
          <a:ln w="9525">
            <a:headEnd type="triangle" w="sm" len="sm"/>
            <a:tailEnd type="triangle" w="sm" len="sm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9D9FF2C6-653E-CE4B-AF09-5C94F1E86549}"/>
              </a:ext>
            </a:extLst>
          </p:cNvPr>
          <p:cNvCxnSpPr>
            <a:cxnSpLocks/>
          </p:cNvCxnSpPr>
          <p:nvPr/>
        </p:nvCxnSpPr>
        <p:spPr>
          <a:xfrm flipH="1" flipV="1">
            <a:off x="1631667" y="3954097"/>
            <a:ext cx="288000" cy="288000"/>
          </a:xfrm>
          <a:prstGeom prst="line">
            <a:avLst/>
          </a:prstGeom>
          <a:ln w="349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5B8DF55B-FD38-E842-8635-B9FDB86FC94C}"/>
              </a:ext>
            </a:extLst>
          </p:cNvPr>
          <p:cNvSpPr/>
          <p:nvPr/>
        </p:nvSpPr>
        <p:spPr>
          <a:xfrm rot="2706760">
            <a:off x="1764025" y="3043116"/>
            <a:ext cx="45719" cy="4000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7D2752FA-93C1-B645-A844-E194DC6AE40F}"/>
              </a:ext>
            </a:extLst>
          </p:cNvPr>
          <p:cNvSpPr txBox="1"/>
          <p:nvPr/>
        </p:nvSpPr>
        <p:spPr>
          <a:xfrm>
            <a:off x="166997" y="3937492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FTIR</a:t>
            </a: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FE1E3E62-E603-2549-9666-7003CEB8718B}"/>
              </a:ext>
            </a:extLst>
          </p:cNvPr>
          <p:cNvCxnSpPr>
            <a:cxnSpLocks/>
          </p:cNvCxnSpPr>
          <p:nvPr/>
        </p:nvCxnSpPr>
        <p:spPr>
          <a:xfrm>
            <a:off x="1878271" y="3194265"/>
            <a:ext cx="0" cy="968722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C367E222-F42B-614E-AE4D-B126A7387F7E}"/>
              </a:ext>
            </a:extLst>
          </p:cNvPr>
          <p:cNvCxnSpPr>
            <a:cxnSpLocks/>
          </p:cNvCxnSpPr>
          <p:nvPr/>
        </p:nvCxnSpPr>
        <p:spPr>
          <a:xfrm>
            <a:off x="1866025" y="3194265"/>
            <a:ext cx="374299" cy="2201"/>
          </a:xfrm>
          <a:prstGeom prst="line">
            <a:avLst/>
          </a:prstGeom>
          <a:ln w="15875"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2C455AC2-2BA6-8642-B78B-86455DB94807}"/>
              </a:ext>
            </a:extLst>
          </p:cNvPr>
          <p:cNvCxnSpPr>
            <a:cxnSpLocks/>
          </p:cNvCxnSpPr>
          <p:nvPr/>
        </p:nvCxnSpPr>
        <p:spPr>
          <a:xfrm flipV="1">
            <a:off x="1703749" y="2744324"/>
            <a:ext cx="0" cy="545740"/>
          </a:xfrm>
          <a:prstGeom prst="line">
            <a:avLst/>
          </a:prstGeom>
          <a:ln w="15875"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DAB2A1E2-9D58-F945-B3C8-1471D59DC7A2}"/>
              </a:ext>
            </a:extLst>
          </p:cNvPr>
          <p:cNvCxnSpPr>
            <a:cxnSpLocks/>
          </p:cNvCxnSpPr>
          <p:nvPr/>
        </p:nvCxnSpPr>
        <p:spPr>
          <a:xfrm flipV="1">
            <a:off x="767124" y="3284888"/>
            <a:ext cx="930795" cy="608"/>
          </a:xfrm>
          <a:prstGeom prst="line">
            <a:avLst/>
          </a:prstGeom>
          <a:ln w="15875"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Arc 97">
            <a:extLst>
              <a:ext uri="{FF2B5EF4-FFF2-40B4-BE49-F238E27FC236}">
                <a16:creationId xmlns:a16="http://schemas.microsoft.com/office/drawing/2014/main" id="{395DEE69-E1F6-714D-977C-6081829C3627}"/>
              </a:ext>
            </a:extLst>
          </p:cNvPr>
          <p:cNvSpPr/>
          <p:nvPr/>
        </p:nvSpPr>
        <p:spPr>
          <a:xfrm rot="16200000" flipH="1">
            <a:off x="599155" y="2952262"/>
            <a:ext cx="363657" cy="345398"/>
          </a:xfrm>
          <a:prstGeom prst="arc">
            <a:avLst/>
          </a:prstGeom>
          <a:ln w="349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ABBA6FC7-D529-3A45-97F2-F944D615B4FC}"/>
              </a:ext>
            </a:extLst>
          </p:cNvPr>
          <p:cNvCxnSpPr>
            <a:cxnSpLocks/>
            <a:stCxn id="54" idx="2"/>
            <a:endCxn id="98" idx="0"/>
          </p:cNvCxnSpPr>
          <p:nvPr/>
        </p:nvCxnSpPr>
        <p:spPr>
          <a:xfrm flipH="1">
            <a:off x="608285" y="2893779"/>
            <a:ext cx="82689" cy="231182"/>
          </a:xfrm>
          <a:prstGeom prst="line">
            <a:avLst/>
          </a:prstGeom>
          <a:ln w="15875"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64100EA8-D394-214B-8D53-FAC8331DA3EA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690974" y="2893779"/>
            <a:ext cx="91034" cy="390616"/>
          </a:xfrm>
          <a:prstGeom prst="line">
            <a:avLst/>
          </a:prstGeom>
          <a:ln w="15875"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ECF73CD-EEFF-984F-9BBC-B2845BFA6358}"/>
              </a:ext>
            </a:extLst>
          </p:cNvPr>
          <p:cNvSpPr txBox="1"/>
          <p:nvPr/>
        </p:nvSpPr>
        <p:spPr>
          <a:xfrm>
            <a:off x="2458986" y="3620443"/>
            <a:ext cx="760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Polariseur</a:t>
            </a: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152C2F3B-4F34-D04A-9F83-F7CF98672B78}"/>
              </a:ext>
            </a:extLst>
          </p:cNvPr>
          <p:cNvCxnSpPr>
            <a:cxnSpLocks/>
          </p:cNvCxnSpPr>
          <p:nvPr/>
        </p:nvCxnSpPr>
        <p:spPr>
          <a:xfrm>
            <a:off x="1878271" y="4167920"/>
            <a:ext cx="1349035" cy="0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1069AF32-96CF-0A49-9934-29AE946836EE}"/>
              </a:ext>
            </a:extLst>
          </p:cNvPr>
          <p:cNvCxnSpPr>
            <a:cxnSpLocks/>
          </p:cNvCxnSpPr>
          <p:nvPr/>
        </p:nvCxnSpPr>
        <p:spPr>
          <a:xfrm>
            <a:off x="1703563" y="3976392"/>
            <a:ext cx="1679386" cy="0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F12AF8D-AE34-ED4B-8130-93C3AEA1078C}"/>
              </a:ext>
            </a:extLst>
          </p:cNvPr>
          <p:cNvSpPr/>
          <p:nvPr/>
        </p:nvSpPr>
        <p:spPr>
          <a:xfrm>
            <a:off x="2824890" y="3865791"/>
            <a:ext cx="45719" cy="4000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2A2EAA41-9C0E-3048-A866-E15D7152FDA1}"/>
              </a:ext>
            </a:extLst>
          </p:cNvPr>
          <p:cNvCxnSpPr>
            <a:cxnSpLocks/>
          </p:cNvCxnSpPr>
          <p:nvPr/>
        </p:nvCxnSpPr>
        <p:spPr>
          <a:xfrm flipH="1" flipV="1">
            <a:off x="3201929" y="2429234"/>
            <a:ext cx="1" cy="1723949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2274236D-A07F-D649-B4CA-6102E93D0CF0}"/>
              </a:ext>
            </a:extLst>
          </p:cNvPr>
          <p:cNvCxnSpPr>
            <a:cxnSpLocks/>
          </p:cNvCxnSpPr>
          <p:nvPr/>
        </p:nvCxnSpPr>
        <p:spPr>
          <a:xfrm flipV="1">
            <a:off x="5652844" y="2277208"/>
            <a:ext cx="0" cy="1015971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7" name="ZoneTexte 106">
            <a:extLst>
              <a:ext uri="{FF2B5EF4-FFF2-40B4-BE49-F238E27FC236}">
                <a16:creationId xmlns:a16="http://schemas.microsoft.com/office/drawing/2014/main" id="{F39EEDBC-6140-2147-A10B-F132F8BB0AE7}"/>
              </a:ext>
            </a:extLst>
          </p:cNvPr>
          <p:cNvSpPr txBox="1"/>
          <p:nvPr/>
        </p:nvSpPr>
        <p:spPr>
          <a:xfrm>
            <a:off x="6112598" y="3171370"/>
            <a:ext cx="747897" cy="400110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/>
              <a:t>DTGS</a:t>
            </a:r>
          </a:p>
        </p:txBody>
      </p: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6F7C8F0B-2DD1-AA4B-AB0B-E4412163D2A5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5805244" y="3371425"/>
            <a:ext cx="307354" cy="89340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999367FD-94F8-7747-883D-316133AB0644}"/>
                  </a:ext>
                </a:extLst>
              </p:cNvPr>
              <p:cNvSpPr txBox="1"/>
              <p:nvPr/>
            </p:nvSpPr>
            <p:spPr>
              <a:xfrm>
                <a:off x="4186675" y="2630477"/>
                <a:ext cx="189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999367FD-94F8-7747-883D-316133AB0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675" y="2630477"/>
                <a:ext cx="189475" cy="276999"/>
              </a:xfrm>
              <a:prstGeom prst="rect">
                <a:avLst/>
              </a:prstGeom>
              <a:blipFill>
                <a:blip r:embed="rId3"/>
                <a:stretch>
                  <a:fillRect l="-25000" r="-18750"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ZoneTexte 109">
            <a:extLst>
              <a:ext uri="{FF2B5EF4-FFF2-40B4-BE49-F238E27FC236}">
                <a16:creationId xmlns:a16="http://schemas.microsoft.com/office/drawing/2014/main" id="{4EA43C25-EF83-3745-B8DD-A7BF0171FCC3}"/>
              </a:ext>
            </a:extLst>
          </p:cNvPr>
          <p:cNvSpPr txBox="1"/>
          <p:nvPr/>
        </p:nvSpPr>
        <p:spPr>
          <a:xfrm>
            <a:off x="5347107" y="3755962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20/200 nm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16CF5BC-BCBC-9F46-94C6-3B0C0AE7B232}"/>
              </a:ext>
            </a:extLst>
          </p:cNvPr>
          <p:cNvSpPr/>
          <p:nvPr/>
        </p:nvSpPr>
        <p:spPr>
          <a:xfrm>
            <a:off x="3609241" y="3924136"/>
            <a:ext cx="1749452" cy="27500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Si</a:t>
            </a:r>
            <a:endParaRPr lang="fr-FR" sz="1600" b="1" dirty="0">
              <a:solidFill>
                <a:schemeClr val="tx1"/>
              </a:solidFill>
            </a:endParaRPr>
          </a:p>
        </p:txBody>
      </p: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ED14760A-80E8-984B-9156-AE9DC2E16194}"/>
              </a:ext>
            </a:extLst>
          </p:cNvPr>
          <p:cNvGrpSpPr/>
          <p:nvPr/>
        </p:nvGrpSpPr>
        <p:grpSpPr>
          <a:xfrm>
            <a:off x="5364687" y="3532725"/>
            <a:ext cx="495182" cy="304930"/>
            <a:chOff x="3234371" y="4915383"/>
            <a:chExt cx="495182" cy="304930"/>
          </a:xfrm>
        </p:grpSpPr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5B290B72-6DC5-0F44-8C3F-37238B26A7A1}"/>
                </a:ext>
              </a:extLst>
            </p:cNvPr>
            <p:cNvSpPr txBox="1"/>
            <p:nvPr/>
          </p:nvSpPr>
          <p:spPr>
            <a:xfrm>
              <a:off x="3355733" y="4915383"/>
              <a:ext cx="3738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µm</a:t>
              </a: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DBC26AA9-A7B0-B545-AE8A-DB7C33F5A9BB}"/>
                </a:ext>
              </a:extLst>
            </p:cNvPr>
            <p:cNvSpPr txBox="1"/>
            <p:nvPr/>
          </p:nvSpPr>
          <p:spPr>
            <a:xfrm>
              <a:off x="3234371" y="4958703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~</a:t>
              </a:r>
            </a:p>
          </p:txBody>
        </p:sp>
      </p:grpSp>
      <p:sp>
        <p:nvSpPr>
          <p:cNvPr id="115" name="ZoneTexte 114">
            <a:extLst>
              <a:ext uri="{FF2B5EF4-FFF2-40B4-BE49-F238E27FC236}">
                <a16:creationId xmlns:a16="http://schemas.microsoft.com/office/drawing/2014/main" id="{03A5A303-EC50-C044-AED3-6D06E69D20BE}"/>
              </a:ext>
            </a:extLst>
          </p:cNvPr>
          <p:cNvSpPr txBox="1"/>
          <p:nvPr/>
        </p:nvSpPr>
        <p:spPr>
          <a:xfrm>
            <a:off x="5380800" y="3975125"/>
            <a:ext cx="622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350 µm</a:t>
            </a:r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3768C69A-F499-CA42-B720-519BFB473F2D}"/>
              </a:ext>
            </a:extLst>
          </p:cNvPr>
          <p:cNvSpPr/>
          <p:nvPr/>
        </p:nvSpPr>
        <p:spPr>
          <a:xfrm rot="16655595">
            <a:off x="4288813" y="2894266"/>
            <a:ext cx="349804" cy="344004"/>
          </a:xfrm>
          <a:prstGeom prst="arc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B064A87D-0FA6-8A40-8732-4A517863C2F0}"/>
              </a:ext>
            </a:extLst>
          </p:cNvPr>
          <p:cNvCxnSpPr>
            <a:cxnSpLocks/>
          </p:cNvCxnSpPr>
          <p:nvPr/>
        </p:nvCxnSpPr>
        <p:spPr>
          <a:xfrm flipV="1">
            <a:off x="3169443" y="3942325"/>
            <a:ext cx="274661" cy="299772"/>
          </a:xfrm>
          <a:prstGeom prst="line">
            <a:avLst/>
          </a:prstGeom>
          <a:ln w="349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DCB7ADD3-5EE1-7649-965A-E1A32207E5FE}"/>
              </a:ext>
            </a:extLst>
          </p:cNvPr>
          <p:cNvCxnSpPr>
            <a:cxnSpLocks/>
          </p:cNvCxnSpPr>
          <p:nvPr/>
        </p:nvCxnSpPr>
        <p:spPr>
          <a:xfrm flipH="1" flipV="1">
            <a:off x="3381249" y="2311114"/>
            <a:ext cx="3732" cy="1664013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50B0C881-61EB-9645-9AD0-8B5FB6F7F6F7}"/>
              </a:ext>
            </a:extLst>
          </p:cNvPr>
          <p:cNvCxnSpPr>
            <a:cxnSpLocks/>
          </p:cNvCxnSpPr>
          <p:nvPr/>
        </p:nvCxnSpPr>
        <p:spPr>
          <a:xfrm flipV="1">
            <a:off x="3134174" y="2219445"/>
            <a:ext cx="274661" cy="299772"/>
          </a:xfrm>
          <a:prstGeom prst="line">
            <a:avLst/>
          </a:prstGeom>
          <a:ln w="349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77CC450F-C8AE-AE4A-BDA9-C9E5BFC33A69}"/>
              </a:ext>
            </a:extLst>
          </p:cNvPr>
          <p:cNvCxnSpPr>
            <a:cxnSpLocks/>
          </p:cNvCxnSpPr>
          <p:nvPr/>
        </p:nvCxnSpPr>
        <p:spPr>
          <a:xfrm rot="5400000" flipV="1">
            <a:off x="5594098" y="2182958"/>
            <a:ext cx="274661" cy="299772"/>
          </a:xfrm>
          <a:prstGeom prst="line">
            <a:avLst/>
          </a:prstGeom>
          <a:ln w="349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45561F76-67F1-F441-B463-5B49547230D7}"/>
              </a:ext>
            </a:extLst>
          </p:cNvPr>
          <p:cNvCxnSpPr>
            <a:cxnSpLocks/>
          </p:cNvCxnSpPr>
          <p:nvPr/>
        </p:nvCxnSpPr>
        <p:spPr>
          <a:xfrm flipV="1">
            <a:off x="5805244" y="2429608"/>
            <a:ext cx="0" cy="1024784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2" name="Arc 121">
            <a:extLst>
              <a:ext uri="{FF2B5EF4-FFF2-40B4-BE49-F238E27FC236}">
                <a16:creationId xmlns:a16="http://schemas.microsoft.com/office/drawing/2014/main" id="{35F3EA36-8171-4A43-BA6F-F923A54B59D7}"/>
              </a:ext>
            </a:extLst>
          </p:cNvPr>
          <p:cNvSpPr/>
          <p:nvPr/>
        </p:nvSpPr>
        <p:spPr>
          <a:xfrm rot="16200000" flipH="1">
            <a:off x="5620207" y="3096887"/>
            <a:ext cx="363657" cy="345398"/>
          </a:xfrm>
          <a:prstGeom prst="arc">
            <a:avLst/>
          </a:prstGeom>
          <a:ln w="349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B93E1EF8-8419-DB43-BED6-1AAD8B7F4888}"/>
              </a:ext>
            </a:extLst>
          </p:cNvPr>
          <p:cNvCxnSpPr>
            <a:cxnSpLocks/>
            <a:stCxn id="122" idx="0"/>
            <a:endCxn id="107" idx="1"/>
          </p:cNvCxnSpPr>
          <p:nvPr/>
        </p:nvCxnSpPr>
        <p:spPr>
          <a:xfrm>
            <a:off x="5629337" y="3269586"/>
            <a:ext cx="483261" cy="101839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162D675-0309-444A-98A3-2AF9EB870F8E}"/>
              </a:ext>
            </a:extLst>
          </p:cNvPr>
          <p:cNvSpPr/>
          <p:nvPr/>
        </p:nvSpPr>
        <p:spPr>
          <a:xfrm>
            <a:off x="3610622" y="3769924"/>
            <a:ext cx="1751506" cy="153993"/>
          </a:xfrm>
          <a:prstGeom prst="rect">
            <a:avLst/>
          </a:prstGeom>
          <a:gradFill flip="none" rotWithShape="1">
            <a:gsLst>
              <a:gs pos="6000">
                <a:srgbClr val="F9EC98">
                  <a:alpha val="70000"/>
                </a:srgbClr>
              </a:gs>
              <a:gs pos="58000">
                <a:srgbClr val="F3BD14">
                  <a:alpha val="69804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A9FE0D2-ACE8-EA4A-AA40-C0CC4C7BC403}"/>
              </a:ext>
            </a:extLst>
          </p:cNvPr>
          <p:cNvSpPr/>
          <p:nvPr/>
        </p:nvSpPr>
        <p:spPr>
          <a:xfrm>
            <a:off x="3618143" y="3766057"/>
            <a:ext cx="1740550" cy="16574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>
                <a:solidFill>
                  <a:schemeClr val="tx1"/>
                </a:solidFill>
              </a:rPr>
              <a:t>Ti/Au</a:t>
            </a:r>
          </a:p>
        </p:txBody>
      </p:sp>
      <p:sp>
        <p:nvSpPr>
          <p:cNvPr id="126" name="Rectangle : coins arrondis 125">
            <a:extLst>
              <a:ext uri="{FF2B5EF4-FFF2-40B4-BE49-F238E27FC236}">
                <a16:creationId xmlns:a16="http://schemas.microsoft.com/office/drawing/2014/main" id="{CC9C4675-BB20-1148-8FDF-BBB15325724A}"/>
              </a:ext>
            </a:extLst>
          </p:cNvPr>
          <p:cNvSpPr/>
          <p:nvPr/>
        </p:nvSpPr>
        <p:spPr>
          <a:xfrm>
            <a:off x="3609431" y="3346751"/>
            <a:ext cx="1753804" cy="423064"/>
          </a:xfrm>
          <a:prstGeom prst="roundRect">
            <a:avLst>
              <a:gd name="adj" fmla="val 0"/>
            </a:avLst>
          </a:prstGeom>
          <a:gradFill>
            <a:gsLst>
              <a:gs pos="45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068FC83-AB8C-DB4D-AFFC-F20361369AEE}"/>
              </a:ext>
            </a:extLst>
          </p:cNvPr>
          <p:cNvSpPr/>
          <p:nvPr/>
        </p:nvSpPr>
        <p:spPr>
          <a:xfrm>
            <a:off x="4113584" y="3287497"/>
            <a:ext cx="784231" cy="177657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2A3AE731-B2FF-ED43-B388-F9B7EEFCD936}"/>
              </a:ext>
            </a:extLst>
          </p:cNvPr>
          <p:cNvCxnSpPr>
            <a:cxnSpLocks/>
          </p:cNvCxnSpPr>
          <p:nvPr/>
        </p:nvCxnSpPr>
        <p:spPr>
          <a:xfrm flipH="1" flipV="1">
            <a:off x="3187741" y="2445039"/>
            <a:ext cx="1158608" cy="1010132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BC9C857D-EEDD-0647-9B6C-0B8904211849}"/>
              </a:ext>
            </a:extLst>
          </p:cNvPr>
          <p:cNvCxnSpPr>
            <a:cxnSpLocks/>
          </p:cNvCxnSpPr>
          <p:nvPr/>
        </p:nvCxnSpPr>
        <p:spPr>
          <a:xfrm flipV="1">
            <a:off x="4350033" y="2268424"/>
            <a:ext cx="1294832" cy="1192341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71D085C0-AAC9-F74D-8164-87F5DE9B4256}"/>
              </a:ext>
            </a:extLst>
          </p:cNvPr>
          <p:cNvCxnSpPr>
            <a:cxnSpLocks/>
          </p:cNvCxnSpPr>
          <p:nvPr/>
        </p:nvCxnSpPr>
        <p:spPr>
          <a:xfrm>
            <a:off x="4528063" y="2643239"/>
            <a:ext cx="3311" cy="825745"/>
          </a:xfrm>
          <a:prstGeom prst="line">
            <a:avLst/>
          </a:prstGeom>
          <a:ln w="952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080AE42A-2111-5F4F-BBCE-DD0F9098A10C}"/>
              </a:ext>
            </a:extLst>
          </p:cNvPr>
          <p:cNvCxnSpPr>
            <a:cxnSpLocks/>
          </p:cNvCxnSpPr>
          <p:nvPr/>
        </p:nvCxnSpPr>
        <p:spPr>
          <a:xfrm flipH="1" flipV="1">
            <a:off x="3344453" y="2289269"/>
            <a:ext cx="1376925" cy="1179661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B8B7F664-D32E-E64B-AB40-2E9BBBC2ED3A}"/>
              </a:ext>
            </a:extLst>
          </p:cNvPr>
          <p:cNvCxnSpPr>
            <a:cxnSpLocks/>
          </p:cNvCxnSpPr>
          <p:nvPr/>
        </p:nvCxnSpPr>
        <p:spPr>
          <a:xfrm flipV="1">
            <a:off x="4733521" y="2437097"/>
            <a:ext cx="1082437" cy="1021923"/>
          </a:xfrm>
          <a:prstGeom prst="line">
            <a:avLst/>
          </a:prstGeom>
          <a:ln w="15875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481D61A-847B-BE42-AAB7-211A058BAA3A}"/>
              </a:ext>
            </a:extLst>
          </p:cNvPr>
          <p:cNvSpPr/>
          <p:nvPr/>
        </p:nvSpPr>
        <p:spPr>
          <a:xfrm>
            <a:off x="4897815" y="3326434"/>
            <a:ext cx="517138" cy="215487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870EC95D-AEA2-E545-95BB-5962AEF7DF15}"/>
              </a:ext>
            </a:extLst>
          </p:cNvPr>
          <p:cNvSpPr txBox="1"/>
          <p:nvPr/>
        </p:nvSpPr>
        <p:spPr>
          <a:xfrm>
            <a:off x="3625244" y="3479337"/>
            <a:ext cx="174055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Échantillon</a:t>
            </a:r>
          </a:p>
        </p:txBody>
      </p:sp>
      <p:sp>
        <p:nvSpPr>
          <p:cNvPr id="135" name="Arc 134">
            <a:extLst>
              <a:ext uri="{FF2B5EF4-FFF2-40B4-BE49-F238E27FC236}">
                <a16:creationId xmlns:a16="http://schemas.microsoft.com/office/drawing/2014/main" id="{ECC3FB41-EC50-FE47-93E1-E11B29889BE2}"/>
              </a:ext>
            </a:extLst>
          </p:cNvPr>
          <p:cNvSpPr/>
          <p:nvPr/>
        </p:nvSpPr>
        <p:spPr>
          <a:xfrm rot="13355515">
            <a:off x="3086885" y="1952346"/>
            <a:ext cx="95128" cy="600793"/>
          </a:xfrm>
          <a:prstGeom prst="arc">
            <a:avLst>
              <a:gd name="adj1" fmla="val 16522755"/>
              <a:gd name="adj2" fmla="val 5149343"/>
            </a:avLst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Arc 135">
            <a:extLst>
              <a:ext uri="{FF2B5EF4-FFF2-40B4-BE49-F238E27FC236}">
                <a16:creationId xmlns:a16="http://schemas.microsoft.com/office/drawing/2014/main" id="{1FCF167B-995D-7C43-B312-EA8D672D6883}"/>
              </a:ext>
            </a:extLst>
          </p:cNvPr>
          <p:cNvSpPr/>
          <p:nvPr/>
        </p:nvSpPr>
        <p:spPr>
          <a:xfrm rot="18765486">
            <a:off x="5789825" y="1926190"/>
            <a:ext cx="95128" cy="600793"/>
          </a:xfrm>
          <a:prstGeom prst="arc">
            <a:avLst>
              <a:gd name="adj1" fmla="val 16522755"/>
              <a:gd name="adj2" fmla="val 5149343"/>
            </a:avLst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B44B4A-ACA4-544F-B8FA-ACA939CE7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77" r="94143" b="49019"/>
          <a:stretch/>
        </p:blipFill>
        <p:spPr>
          <a:xfrm>
            <a:off x="7225760" y="2405346"/>
            <a:ext cx="309030" cy="1166134"/>
          </a:xfrm>
          <a:prstGeom prst="rect">
            <a:avLst/>
          </a:prstGeom>
        </p:spPr>
      </p:pic>
      <p:grpSp>
        <p:nvGrpSpPr>
          <p:cNvPr id="76" name="Groupe 75">
            <a:extLst>
              <a:ext uri="{FF2B5EF4-FFF2-40B4-BE49-F238E27FC236}">
                <a16:creationId xmlns:a16="http://schemas.microsoft.com/office/drawing/2014/main" id="{4268FB70-4A85-0C4A-A422-F515EB7D5B67}"/>
              </a:ext>
            </a:extLst>
          </p:cNvPr>
          <p:cNvGrpSpPr/>
          <p:nvPr/>
        </p:nvGrpSpPr>
        <p:grpSpPr>
          <a:xfrm>
            <a:off x="-1136402" y="473978"/>
            <a:ext cx="1378337" cy="821436"/>
            <a:chOff x="134509" y="488914"/>
            <a:chExt cx="1378337" cy="821436"/>
          </a:xfrm>
        </p:grpSpPr>
        <p:sp>
          <p:nvSpPr>
            <p:cNvPr id="77" name="Flèche vers le bas 76">
              <a:extLst>
                <a:ext uri="{FF2B5EF4-FFF2-40B4-BE49-F238E27FC236}">
                  <a16:creationId xmlns:a16="http://schemas.microsoft.com/office/drawing/2014/main" id="{3BEECAF9-8345-B545-8049-617433EA2E22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9363880E-F9EE-8743-9785-2D1181B5D6F1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C6837B1F-0C28-9644-A87A-F53C5A415DB1}"/>
              </a:ext>
            </a:extLst>
          </p:cNvPr>
          <p:cNvGrpSpPr/>
          <p:nvPr/>
        </p:nvGrpSpPr>
        <p:grpSpPr>
          <a:xfrm>
            <a:off x="-1112713" y="202398"/>
            <a:ext cx="1378337" cy="678873"/>
            <a:chOff x="128504" y="208088"/>
            <a:chExt cx="1378337" cy="678873"/>
          </a:xfrm>
        </p:grpSpPr>
        <p:sp>
          <p:nvSpPr>
            <p:cNvPr id="80" name="Flèche vers le bas 79">
              <a:extLst>
                <a:ext uri="{FF2B5EF4-FFF2-40B4-BE49-F238E27FC236}">
                  <a16:creationId xmlns:a16="http://schemas.microsoft.com/office/drawing/2014/main" id="{5D13008A-CED4-7E4A-9018-DDBD5514A269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46FA9493-4A7B-8043-BE46-8F8F20821A56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BEE2CF81-A02B-6244-8FCB-561C2877BBA7}"/>
              </a:ext>
            </a:extLst>
          </p:cNvPr>
          <p:cNvGrpSpPr/>
          <p:nvPr/>
        </p:nvGrpSpPr>
        <p:grpSpPr>
          <a:xfrm>
            <a:off x="88257" y="26017"/>
            <a:ext cx="1271202" cy="463679"/>
            <a:chOff x="128504" y="30147"/>
            <a:chExt cx="1271202" cy="463679"/>
          </a:xfrm>
        </p:grpSpPr>
        <p:sp>
          <p:nvSpPr>
            <p:cNvPr id="73" name="Flèche vers le bas 72">
              <a:extLst>
                <a:ext uri="{FF2B5EF4-FFF2-40B4-BE49-F238E27FC236}">
                  <a16:creationId xmlns:a16="http://schemas.microsoft.com/office/drawing/2014/main" id="{F698DC5D-F95B-B741-A484-99B5012667C7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673383CD-86B4-3E42-9783-826BA5CBC800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9902808-22BE-564B-9872-139598F15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88" t="33566" r="8039" b="13728"/>
          <a:stretch/>
        </p:blipFill>
        <p:spPr>
          <a:xfrm>
            <a:off x="7544922" y="1364113"/>
            <a:ext cx="4472116" cy="3614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1360B900-461B-3549-88D2-4A14B2C9F86B}"/>
                  </a:ext>
                </a:extLst>
              </p:cNvPr>
              <p:cNvSpPr txBox="1"/>
              <p:nvPr/>
            </p:nvSpPr>
            <p:spPr>
              <a:xfrm>
                <a:off x="4876047" y="4960861"/>
                <a:ext cx="3073983" cy="900246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fr-FR" sz="28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280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m:rPr>
                          <m:sty m:val="p"/>
                        </m:rPr>
                        <a:rPr lang="fr-FR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a:rPr lang="fr-FR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func>
                        <m:funcPr>
                          <m:ctrlPr>
                            <a:rPr lang="fr-FR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28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1360B900-461B-3549-88D2-4A14B2C9F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047" y="4960861"/>
                <a:ext cx="3073983" cy="900246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ZoneTexte 82">
            <a:extLst>
              <a:ext uri="{FF2B5EF4-FFF2-40B4-BE49-F238E27FC236}">
                <a16:creationId xmlns:a16="http://schemas.microsoft.com/office/drawing/2014/main" id="{CCF93755-54F2-FB4B-9B98-CA825B76B08B}"/>
              </a:ext>
            </a:extLst>
          </p:cNvPr>
          <p:cNvSpPr txBox="1"/>
          <p:nvPr/>
        </p:nvSpPr>
        <p:spPr>
          <a:xfrm>
            <a:off x="0" y="5769352"/>
            <a:ext cx="2697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E.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Steveler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APL 105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(2014)</a:t>
            </a:r>
          </a:p>
          <a:p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6F930495-B4EE-CB4F-8AB6-7A86F918DC65}"/>
                  </a:ext>
                </a:extLst>
              </p:cNvPr>
              <p:cNvSpPr txBox="1"/>
              <p:nvPr/>
            </p:nvSpPr>
            <p:spPr>
              <a:xfrm>
                <a:off x="3642163" y="3323461"/>
                <a:ext cx="465192" cy="461665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6F930495-B4EE-CB4F-8AB6-7A86F918D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163" y="3323461"/>
                <a:ext cx="46519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10C2FA5A-1341-3B43-A18A-C1C12ED04834}"/>
              </a:ext>
            </a:extLst>
          </p:cNvPr>
          <p:cNvCxnSpPr>
            <a:cxnSpLocks/>
          </p:cNvCxnSpPr>
          <p:nvPr/>
        </p:nvCxnSpPr>
        <p:spPr>
          <a:xfrm flipV="1">
            <a:off x="3692677" y="3351506"/>
            <a:ext cx="0" cy="407332"/>
          </a:xfrm>
          <a:prstGeom prst="line">
            <a:avLst/>
          </a:prstGeom>
          <a:ln w="15875">
            <a:prstDash val="solid"/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ZoneTexte 85">
            <a:extLst>
              <a:ext uri="{FF2B5EF4-FFF2-40B4-BE49-F238E27FC236}">
                <a16:creationId xmlns:a16="http://schemas.microsoft.com/office/drawing/2014/main" id="{36804A2C-146F-C442-A2F3-0BC7BFDDCA81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211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6.93889E-18 L -0.09558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09141 -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29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B4E4624-F57E-B147-8512-61631FC5E252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Absorption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66B232-FB20-3F43-BFB5-70F78A66B103}"/>
              </a:ext>
            </a:extLst>
          </p:cNvPr>
          <p:cNvSpPr txBox="1"/>
          <p:nvPr/>
        </p:nvSpPr>
        <p:spPr>
          <a:xfrm>
            <a:off x="39462" y="15771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Mesure d’indice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FDD168-CFEA-3140-83DD-A1E46C87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9" y="1085897"/>
            <a:ext cx="5289917" cy="45342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6A0FE7-B99E-5C41-97EA-60311B4E5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93"/>
          <a:stretch/>
        </p:blipFill>
        <p:spPr>
          <a:xfrm>
            <a:off x="6443254" y="1085897"/>
            <a:ext cx="5289917" cy="4434793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B14D198-5ACF-4747-A0EC-C662B2447D36}"/>
              </a:ext>
            </a:extLst>
          </p:cNvPr>
          <p:cNvGrpSpPr/>
          <p:nvPr/>
        </p:nvGrpSpPr>
        <p:grpSpPr>
          <a:xfrm>
            <a:off x="-1136402" y="473978"/>
            <a:ext cx="1378337" cy="821436"/>
            <a:chOff x="134509" y="488914"/>
            <a:chExt cx="1378337" cy="821436"/>
          </a:xfrm>
        </p:grpSpPr>
        <p:sp>
          <p:nvSpPr>
            <p:cNvPr id="18" name="Flèche vers le bas 17">
              <a:extLst>
                <a:ext uri="{FF2B5EF4-FFF2-40B4-BE49-F238E27FC236}">
                  <a16:creationId xmlns:a16="http://schemas.microsoft.com/office/drawing/2014/main" id="{F8EA6457-6554-6D4C-8304-5310FF1439B3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CE5A308-C0DB-1441-8A3A-A0F468E708FF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17599AF-F3C4-684E-9A7B-67386A82732D}"/>
              </a:ext>
            </a:extLst>
          </p:cNvPr>
          <p:cNvGrpSpPr/>
          <p:nvPr/>
        </p:nvGrpSpPr>
        <p:grpSpPr>
          <a:xfrm>
            <a:off x="-2552" y="196889"/>
            <a:ext cx="1378337" cy="678873"/>
            <a:chOff x="128504" y="208088"/>
            <a:chExt cx="1378337" cy="678873"/>
          </a:xfrm>
        </p:grpSpPr>
        <p:sp>
          <p:nvSpPr>
            <p:cNvPr id="26" name="Flèche vers le bas 25">
              <a:extLst>
                <a:ext uri="{FF2B5EF4-FFF2-40B4-BE49-F238E27FC236}">
                  <a16:creationId xmlns:a16="http://schemas.microsoft.com/office/drawing/2014/main" id="{5F2E820A-52B9-614F-AAED-44DE7102FCFE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59C162A-9464-1A41-8F8A-50309F9CB31F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CC0E48A-5E7A-5845-A7B5-ACBCEECFCCD8}"/>
              </a:ext>
            </a:extLst>
          </p:cNvPr>
          <p:cNvGrpSpPr/>
          <p:nvPr/>
        </p:nvGrpSpPr>
        <p:grpSpPr>
          <a:xfrm>
            <a:off x="-1078118" y="26458"/>
            <a:ext cx="1271202" cy="463679"/>
            <a:chOff x="128504" y="30147"/>
            <a:chExt cx="1271202" cy="463679"/>
          </a:xfrm>
        </p:grpSpPr>
        <p:sp>
          <p:nvSpPr>
            <p:cNvPr id="36" name="Flèche vers le bas 35">
              <a:extLst>
                <a:ext uri="{FF2B5EF4-FFF2-40B4-BE49-F238E27FC236}">
                  <a16:creationId xmlns:a16="http://schemas.microsoft.com/office/drawing/2014/main" id="{33CD6267-4A97-514B-BF2D-E9F09591C639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28E02A55-ECB1-C747-9F16-C936EF20BC2F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712507CB-07B5-C54A-976E-46A55E60F838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63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281E921-E7AA-0B48-8E40-9123811B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7AAA58-913D-0F4A-83EB-997A30DFE281}"/>
              </a:ext>
            </a:extLst>
          </p:cNvPr>
          <p:cNvSpPr txBox="1"/>
          <p:nvPr/>
        </p:nvSpPr>
        <p:spPr>
          <a:xfrm>
            <a:off x="0" y="37925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DÉTECTEUR INFRAROUGE HÉTÉRODYNE À CASCADE QUANTIQUE </a:t>
            </a:r>
            <a:endParaRPr lang="fr-FR" sz="3600" spc="300" dirty="0">
              <a:solidFill>
                <a:schemeClr val="bg1">
                  <a:lumMod val="95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C8F8EE-551E-A647-8552-57CEEB6AD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570" y="3105940"/>
            <a:ext cx="3351910" cy="177474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6FED618-9EAF-E349-9899-7EBCF3D85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171360" y="3733219"/>
            <a:ext cx="5739993" cy="20917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FD8933-547E-5E48-A302-8E326BFB64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089"/>
          <a:stretch/>
        </p:blipFill>
        <p:spPr>
          <a:xfrm>
            <a:off x="336516" y="1395331"/>
            <a:ext cx="3204916" cy="2137141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5182606-F44A-2D46-9C37-DC87B47041B4}"/>
              </a:ext>
            </a:extLst>
          </p:cNvPr>
          <p:cNvCxnSpPr>
            <a:cxnSpLocks/>
          </p:cNvCxnSpPr>
          <p:nvPr/>
        </p:nvCxnSpPr>
        <p:spPr>
          <a:xfrm flipH="1">
            <a:off x="2859686" y="3418754"/>
            <a:ext cx="486852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29B450EC-615A-9946-94D7-AC7520AD440E}"/>
              </a:ext>
            </a:extLst>
          </p:cNvPr>
          <p:cNvSpPr txBox="1"/>
          <p:nvPr/>
        </p:nvSpPr>
        <p:spPr>
          <a:xfrm>
            <a:off x="2788763" y="303031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  <a:cs typeface="Futura Medium" panose="020B0602020204020303" pitchFamily="34" charset="-79"/>
              </a:rPr>
              <a:t>2µm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95AEFE3-9634-7D43-9FB0-9F5F1429FD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82" t="9959" r="8488" b="7735"/>
          <a:stretch/>
        </p:blipFill>
        <p:spPr>
          <a:xfrm>
            <a:off x="5270268" y="1164381"/>
            <a:ext cx="3533529" cy="186593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D390DC3-67CF-6342-9E1E-9E6897AC80A2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9999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>
            <a:extLst>
              <a:ext uri="{FF2B5EF4-FFF2-40B4-BE49-F238E27FC236}">
                <a16:creationId xmlns:a16="http://schemas.microsoft.com/office/drawing/2014/main" id="{AFA06DAB-A80E-9E42-B7A8-0C2B14D67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18"/>
          <a:stretch/>
        </p:blipFill>
        <p:spPr>
          <a:xfrm>
            <a:off x="6903716" y="1983416"/>
            <a:ext cx="4692318" cy="312444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30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B4E4624-F57E-B147-8512-61631FC5E252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Absorption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66B232-FB20-3F43-BFB5-70F78A66B103}"/>
              </a:ext>
            </a:extLst>
          </p:cNvPr>
          <p:cNvSpPr txBox="1"/>
          <p:nvPr/>
        </p:nvSpPr>
        <p:spPr>
          <a:xfrm>
            <a:off x="39462" y="15771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Réseau de patch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B070B1D-CCB3-E147-B105-481CDB7C67E0}"/>
              </a:ext>
            </a:extLst>
          </p:cNvPr>
          <p:cNvSpPr txBox="1"/>
          <p:nvPr/>
        </p:nvSpPr>
        <p:spPr>
          <a:xfrm>
            <a:off x="5703905" y="3566221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CH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4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/H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2</a:t>
            </a:r>
            <a:endParaRPr lang="fr-FR" sz="2800" dirty="0">
              <a:solidFill>
                <a:schemeClr val="bg1">
                  <a:lumMod val="95000"/>
                </a:schemeClr>
              </a:solidFill>
              <a:latin typeface="BigNoodleTitling" panose="02000708030402040100" pitchFamily="2" charset="77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8D0FC95-BD22-BF42-A936-4EC6F3499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3" y="2271565"/>
            <a:ext cx="5170598" cy="290846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E6BAFDB-99F3-9749-A85C-ABE8A2CE3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93" y="2247794"/>
            <a:ext cx="5170598" cy="29084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043B63-9886-CB43-AAB6-53DEF973D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93" y="2259678"/>
            <a:ext cx="5170598" cy="2908461"/>
          </a:xfrm>
          <a:prstGeom prst="rect">
            <a:avLst/>
          </a:prstGeom>
        </p:spPr>
      </p:pic>
      <p:sp>
        <p:nvSpPr>
          <p:cNvPr id="25" name="Nuage 24">
            <a:extLst>
              <a:ext uri="{FF2B5EF4-FFF2-40B4-BE49-F238E27FC236}">
                <a16:creationId xmlns:a16="http://schemas.microsoft.com/office/drawing/2014/main" id="{3E0CC534-E0D8-8842-A8F0-9B6DD389118C}"/>
              </a:ext>
            </a:extLst>
          </p:cNvPr>
          <p:cNvSpPr/>
          <p:nvPr/>
        </p:nvSpPr>
        <p:spPr>
          <a:xfrm>
            <a:off x="-1307322" y="1289148"/>
            <a:ext cx="8168028" cy="4784546"/>
          </a:xfrm>
          <a:prstGeom prst="cloud">
            <a:avLst/>
          </a:prstGeom>
          <a:solidFill>
            <a:srgbClr val="00B050">
              <a:alpha val="20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756E130-2A8B-B343-816E-ECD8185688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165"/>
          <a:stretch/>
        </p:blipFill>
        <p:spPr>
          <a:xfrm>
            <a:off x="9036216" y="436997"/>
            <a:ext cx="2648691" cy="1744854"/>
          </a:xfrm>
          <a:prstGeom prst="rect">
            <a:avLst/>
          </a:prstGeom>
        </p:spPr>
      </p:pic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6FC21F9-5158-0847-B914-45FB9E85BF13}"/>
              </a:ext>
            </a:extLst>
          </p:cNvPr>
          <p:cNvCxnSpPr>
            <a:cxnSpLocks/>
          </p:cNvCxnSpPr>
          <p:nvPr/>
        </p:nvCxnSpPr>
        <p:spPr>
          <a:xfrm flipH="1">
            <a:off x="9249875" y="786012"/>
            <a:ext cx="216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22B033A9-640C-FE4D-8930-C64FBA7694E5}"/>
              </a:ext>
            </a:extLst>
          </p:cNvPr>
          <p:cNvSpPr txBox="1"/>
          <p:nvPr/>
        </p:nvSpPr>
        <p:spPr>
          <a:xfrm>
            <a:off x="9036216" y="451035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  <a:cs typeface="Futura Medium" panose="020B0602020204020303" pitchFamily="34" charset="-79"/>
              </a:rPr>
              <a:t>200µm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FF367CD9-216C-AC42-8978-4AFC7D54C9C2}"/>
              </a:ext>
            </a:extLst>
          </p:cNvPr>
          <p:cNvCxnSpPr>
            <a:cxnSpLocks/>
          </p:cNvCxnSpPr>
          <p:nvPr/>
        </p:nvCxnSpPr>
        <p:spPr>
          <a:xfrm flipH="1">
            <a:off x="7250338" y="5017144"/>
            <a:ext cx="486852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AAEAB252-9A31-9D46-8C86-41093EFEB695}"/>
              </a:ext>
            </a:extLst>
          </p:cNvPr>
          <p:cNvSpPr txBox="1"/>
          <p:nvPr/>
        </p:nvSpPr>
        <p:spPr>
          <a:xfrm>
            <a:off x="7109399" y="462870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  <a:cs typeface="Futura Medium" panose="020B0602020204020303" pitchFamily="34" charset="-79"/>
              </a:rPr>
              <a:t>4µm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FA6C99D9-3B68-E248-A28D-8A0CB9500829}"/>
              </a:ext>
            </a:extLst>
          </p:cNvPr>
          <p:cNvCxnSpPr/>
          <p:nvPr/>
        </p:nvCxnSpPr>
        <p:spPr>
          <a:xfrm>
            <a:off x="7710598" y="3725795"/>
            <a:ext cx="529615" cy="174505"/>
          </a:xfrm>
          <a:prstGeom prst="straightConnector1">
            <a:avLst/>
          </a:prstGeom>
          <a:ln w="34925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F9AE924D-A05B-C848-AF79-680EEF74C59A}"/>
              </a:ext>
            </a:extLst>
          </p:cNvPr>
          <p:cNvSpPr txBox="1"/>
          <p:nvPr/>
        </p:nvSpPr>
        <p:spPr>
          <a:xfrm>
            <a:off x="7923829" y="3324720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p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36AAC2B6-9301-2942-9AF7-666881B72189}"/>
              </a:ext>
            </a:extLst>
          </p:cNvPr>
          <p:cNvCxnSpPr>
            <a:cxnSpLocks/>
          </p:cNvCxnSpPr>
          <p:nvPr/>
        </p:nvCxnSpPr>
        <p:spPr>
          <a:xfrm>
            <a:off x="9896150" y="1108910"/>
            <a:ext cx="823557" cy="235229"/>
          </a:xfrm>
          <a:prstGeom prst="straightConnector1">
            <a:avLst/>
          </a:prstGeom>
          <a:ln w="34925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676B11A2-E9DE-8C4D-A008-3581B6901FB2}"/>
              </a:ext>
            </a:extLst>
          </p:cNvPr>
          <p:cNvSpPr txBox="1"/>
          <p:nvPr/>
        </p:nvSpPr>
        <p:spPr>
          <a:xfrm>
            <a:off x="10251981" y="764859"/>
            <a:ext cx="308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s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6EA3A82B-6AF8-584C-BE38-30579BFB01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85" t="10741" r="23141" b="12370"/>
          <a:stretch/>
        </p:blipFill>
        <p:spPr>
          <a:xfrm rot="5400000">
            <a:off x="9684963" y="3474414"/>
            <a:ext cx="2283016" cy="2232370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37D8DBD9-3BD2-5848-B505-1E3F1D1AFCF4}"/>
              </a:ext>
            </a:extLst>
          </p:cNvPr>
          <p:cNvGrpSpPr/>
          <p:nvPr/>
        </p:nvGrpSpPr>
        <p:grpSpPr>
          <a:xfrm>
            <a:off x="-1139957" y="484586"/>
            <a:ext cx="1378337" cy="821436"/>
            <a:chOff x="134509" y="488914"/>
            <a:chExt cx="1378337" cy="821436"/>
          </a:xfrm>
        </p:grpSpPr>
        <p:sp>
          <p:nvSpPr>
            <p:cNvPr id="32" name="Flèche vers le bas 31">
              <a:extLst>
                <a:ext uri="{FF2B5EF4-FFF2-40B4-BE49-F238E27FC236}">
                  <a16:creationId xmlns:a16="http://schemas.microsoft.com/office/drawing/2014/main" id="{D7EA73A1-7890-6749-A55C-70ED678D5F53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152D7CE9-B431-804F-8429-7970E7809475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8C1B813-366A-D948-A345-FF54D8E77D7A}"/>
              </a:ext>
            </a:extLst>
          </p:cNvPr>
          <p:cNvGrpSpPr/>
          <p:nvPr/>
        </p:nvGrpSpPr>
        <p:grpSpPr>
          <a:xfrm>
            <a:off x="-2552" y="196889"/>
            <a:ext cx="1378337" cy="678873"/>
            <a:chOff x="128504" y="208088"/>
            <a:chExt cx="1378337" cy="678873"/>
          </a:xfrm>
        </p:grpSpPr>
        <p:sp>
          <p:nvSpPr>
            <p:cNvPr id="37" name="Flèche vers le bas 36">
              <a:extLst>
                <a:ext uri="{FF2B5EF4-FFF2-40B4-BE49-F238E27FC236}">
                  <a16:creationId xmlns:a16="http://schemas.microsoft.com/office/drawing/2014/main" id="{CA8E4ECF-9041-5545-8D16-9356FA997146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3489B30-4A87-5944-BD09-B442D33D5D26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757AD10-81FD-AF44-8829-F91C8F631598}"/>
              </a:ext>
            </a:extLst>
          </p:cNvPr>
          <p:cNvGrpSpPr/>
          <p:nvPr/>
        </p:nvGrpSpPr>
        <p:grpSpPr>
          <a:xfrm>
            <a:off x="-1078118" y="26458"/>
            <a:ext cx="1271202" cy="463679"/>
            <a:chOff x="128504" y="30147"/>
            <a:chExt cx="1271202" cy="463679"/>
          </a:xfrm>
        </p:grpSpPr>
        <p:sp>
          <p:nvSpPr>
            <p:cNvPr id="46" name="Flèche vers le bas 45">
              <a:extLst>
                <a:ext uri="{FF2B5EF4-FFF2-40B4-BE49-F238E27FC236}">
                  <a16:creationId xmlns:a16="http://schemas.microsoft.com/office/drawing/2014/main" id="{D11FD102-A1F3-F14A-9948-F5E0479A34A3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B3A9EF0-8934-B841-9276-C96C280B2550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E48DCF0D-78F6-0A4D-A414-AE14481CCEFF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261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7.40741E-7 L -0.09297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9258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3" grpId="3"/>
      <p:bldP spid="25" grpId="2" animBg="1"/>
      <p:bldP spid="25" grpId="3" animBg="1"/>
      <p:bldP spid="45" grpId="0"/>
      <p:bldP spid="41" grpId="0"/>
      <p:bldP spid="48" grpId="0"/>
      <p:bldP spid="6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31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B4E4624-F57E-B147-8512-61631FC5E252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Absorption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66B232-FB20-3F43-BFB5-70F78A66B103}"/>
              </a:ext>
            </a:extLst>
          </p:cNvPr>
          <p:cNvSpPr txBox="1"/>
          <p:nvPr/>
        </p:nvSpPr>
        <p:spPr>
          <a:xfrm>
            <a:off x="39462" y="15771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Mesure réflectivité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DC6F03D-79C2-A34D-8262-73CA94DD8079}"/>
              </a:ext>
            </a:extLst>
          </p:cNvPr>
          <p:cNvGrpSpPr/>
          <p:nvPr/>
        </p:nvGrpSpPr>
        <p:grpSpPr>
          <a:xfrm>
            <a:off x="-14560" y="495179"/>
            <a:ext cx="1378337" cy="821436"/>
            <a:chOff x="134509" y="488914"/>
            <a:chExt cx="1378337" cy="821436"/>
          </a:xfrm>
        </p:grpSpPr>
        <p:sp>
          <p:nvSpPr>
            <p:cNvPr id="32" name="Flèche vers le bas 31">
              <a:extLst>
                <a:ext uri="{FF2B5EF4-FFF2-40B4-BE49-F238E27FC236}">
                  <a16:creationId xmlns:a16="http://schemas.microsoft.com/office/drawing/2014/main" id="{B27980DA-C82C-E54F-B086-B45C847E4A2C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F51A763-1DA4-7F45-8811-D3AF9FA5BDED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CD42971-95BD-164B-8F79-69D7AA284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47"/>
          <a:stretch/>
        </p:blipFill>
        <p:spPr>
          <a:xfrm>
            <a:off x="2111425" y="622248"/>
            <a:ext cx="8312727" cy="53608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FAFD9E-19E5-6A49-9E0D-59E89A324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84" t="11590" r="5555" b="35570"/>
          <a:stretch/>
        </p:blipFill>
        <p:spPr>
          <a:xfrm>
            <a:off x="10365274" y="2031534"/>
            <a:ext cx="1682340" cy="21962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14FFABE-C90B-1240-994F-B453E4FFB3C4}"/>
              </a:ext>
            </a:extLst>
          </p:cNvPr>
          <p:cNvSpPr txBox="1"/>
          <p:nvPr/>
        </p:nvSpPr>
        <p:spPr>
          <a:xfrm>
            <a:off x="0" y="3984941"/>
            <a:ext cx="2152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Glacial Indifference" pitchFamily="2" charset="0"/>
              </a:rPr>
              <a:t>Avec dopage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Glacial Indifference" pitchFamily="2" charset="0"/>
              </a:rPr>
              <a:t>(Avec transition ISB)</a:t>
            </a:r>
          </a:p>
          <a:p>
            <a:pPr algn="ctr"/>
            <a:endParaRPr lang="fr-FR" dirty="0">
              <a:solidFill>
                <a:schemeClr val="bg1"/>
              </a:solidFill>
              <a:latin typeface="Glacial Indifference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FAE6F13-0D5F-EE40-B75B-1F80D5C84B1C}"/>
              </a:ext>
            </a:extLst>
          </p:cNvPr>
          <p:cNvSpPr txBox="1"/>
          <p:nvPr/>
        </p:nvSpPr>
        <p:spPr>
          <a:xfrm>
            <a:off x="-41956" y="1654750"/>
            <a:ext cx="2339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Glacial Indifference" pitchFamily="2" charset="0"/>
              </a:rPr>
              <a:t>Sans dopage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Glacial Indifference" pitchFamily="2" charset="0"/>
              </a:rPr>
              <a:t>(Pas de transition ISB)</a:t>
            </a:r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96048B1D-C33D-354C-8FE0-E8A79D1D6A59}"/>
              </a:ext>
            </a:extLst>
          </p:cNvPr>
          <p:cNvSpPr/>
          <p:nvPr/>
        </p:nvSpPr>
        <p:spPr>
          <a:xfrm>
            <a:off x="6515292" y="5185240"/>
            <a:ext cx="188601" cy="199349"/>
          </a:xfrm>
          <a:custGeom>
            <a:avLst/>
            <a:gdLst>
              <a:gd name="connsiteX0" fmla="*/ 9830 w 188601"/>
              <a:gd name="connsiteY0" fmla="*/ 0 h 199349"/>
              <a:gd name="connsiteX1" fmla="*/ 18707 w 188601"/>
              <a:gd name="connsiteY1" fmla="*/ 142042 h 199349"/>
              <a:gd name="connsiteX2" fmla="*/ 187383 w 188601"/>
              <a:gd name="connsiteY2" fmla="*/ 53266 h 19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601" h="199349">
                <a:moveTo>
                  <a:pt x="9830" y="0"/>
                </a:moveTo>
                <a:cubicBezTo>
                  <a:pt x="12789" y="47347"/>
                  <a:pt x="-19245" y="113578"/>
                  <a:pt x="18707" y="142042"/>
                </a:cubicBezTo>
                <a:cubicBezTo>
                  <a:pt x="213979" y="288496"/>
                  <a:pt x="187383" y="115330"/>
                  <a:pt x="187383" y="53266"/>
                </a:cubicBezTo>
              </a:path>
            </a:pathLst>
          </a:custGeom>
          <a:noFill/>
          <a:ln w="317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5B575E3-D207-A047-9952-F88555C8E902}"/>
                  </a:ext>
                </a:extLst>
              </p:cNvPr>
              <p:cNvSpPr txBox="1"/>
              <p:nvPr/>
            </p:nvSpPr>
            <p:spPr>
              <a:xfrm>
                <a:off x="6866716" y="4908271"/>
                <a:ext cx="72019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fr-F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fr-FR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5B575E3-D207-A047-9952-F88555C8E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716" y="4908271"/>
                <a:ext cx="720197" cy="430887"/>
              </a:xfrm>
              <a:prstGeom prst="rect">
                <a:avLst/>
              </a:prstGeom>
              <a:blipFill>
                <a:blip r:embed="rId5"/>
                <a:stretch>
                  <a:fillRect l="-10345" r="-3448" b="-1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e 20">
            <a:extLst>
              <a:ext uri="{FF2B5EF4-FFF2-40B4-BE49-F238E27FC236}">
                <a16:creationId xmlns:a16="http://schemas.microsoft.com/office/drawing/2014/main" id="{55A7E180-A09C-6349-A28B-48AD5DABFBAF}"/>
              </a:ext>
            </a:extLst>
          </p:cNvPr>
          <p:cNvGrpSpPr/>
          <p:nvPr/>
        </p:nvGrpSpPr>
        <p:grpSpPr>
          <a:xfrm>
            <a:off x="-1145488" y="210019"/>
            <a:ext cx="1378337" cy="678873"/>
            <a:chOff x="128504" y="208088"/>
            <a:chExt cx="1378337" cy="678873"/>
          </a:xfrm>
        </p:grpSpPr>
        <p:sp>
          <p:nvSpPr>
            <p:cNvPr id="22" name="Flèche vers le bas 21">
              <a:extLst>
                <a:ext uri="{FF2B5EF4-FFF2-40B4-BE49-F238E27FC236}">
                  <a16:creationId xmlns:a16="http://schemas.microsoft.com/office/drawing/2014/main" id="{5D4B54D1-8912-464B-A05F-C52A96A10997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5BA29EE-7552-A84E-B2E1-F595780EB983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4C6AEA3-9B0D-744D-90AA-FBF15C09829E}"/>
              </a:ext>
            </a:extLst>
          </p:cNvPr>
          <p:cNvGrpSpPr/>
          <p:nvPr/>
        </p:nvGrpSpPr>
        <p:grpSpPr>
          <a:xfrm>
            <a:off x="-1050317" y="28894"/>
            <a:ext cx="1271202" cy="463679"/>
            <a:chOff x="128504" y="30147"/>
            <a:chExt cx="1271202" cy="463679"/>
          </a:xfrm>
        </p:grpSpPr>
        <p:sp>
          <p:nvSpPr>
            <p:cNvPr id="19" name="Flèche vers le bas 18">
              <a:extLst>
                <a:ext uri="{FF2B5EF4-FFF2-40B4-BE49-F238E27FC236}">
                  <a16:creationId xmlns:a16="http://schemas.microsoft.com/office/drawing/2014/main" id="{1AEE25B0-D510-6744-BAE7-BC7496F101CF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481020A-736D-8D4E-A36C-A82E47242D04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BD916C55-2E60-1946-9EE8-6745E3C87380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63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10026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9102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0186C3-9511-FA47-A8FE-3FEEF454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32</a:t>
            </a:fld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CC9C902-DB85-5D4A-935A-4C0C8C549822}"/>
              </a:ext>
            </a:extLst>
          </p:cNvPr>
          <p:cNvSpPr txBox="1"/>
          <p:nvPr/>
        </p:nvSpPr>
        <p:spPr>
          <a:xfrm>
            <a:off x="39462" y="15771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Absorption patch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01C37DFE-A5F0-694A-A3BE-CDC5F7D2BCDF}"/>
                  </a:ext>
                </a:extLst>
              </p:cNvPr>
              <p:cNvSpPr txBox="1"/>
              <p:nvPr/>
            </p:nvSpPr>
            <p:spPr>
              <a:xfrm>
                <a:off x="9984209" y="2819806"/>
                <a:ext cx="1544910" cy="895886"/>
              </a:xfrm>
              <a:prstGeom prst="rect">
                <a:avLst/>
              </a:prstGeom>
              <a:noFill/>
              <a:ln w="28575">
                <a:solidFill>
                  <a:srgbClr val="008D3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40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24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lang="fr-FR" sz="24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01C37DFE-A5F0-694A-A3BE-CDC5F7D2B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209" y="2819806"/>
                <a:ext cx="1544910" cy="895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008D3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ZoneTexte 66">
            <a:extLst>
              <a:ext uri="{FF2B5EF4-FFF2-40B4-BE49-F238E27FC236}">
                <a16:creationId xmlns:a16="http://schemas.microsoft.com/office/drawing/2014/main" id="{B6DECB05-6B71-1B4C-AE6D-6382F2FCD8B4}"/>
              </a:ext>
            </a:extLst>
          </p:cNvPr>
          <p:cNvSpPr txBox="1"/>
          <p:nvPr/>
        </p:nvSpPr>
        <p:spPr>
          <a:xfrm>
            <a:off x="326646" y="1222700"/>
            <a:ext cx="3768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u="sng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Théorie des modes couplés </a:t>
            </a:r>
          </a:p>
          <a:p>
            <a:pPr algn="ctr"/>
            <a:r>
              <a:rPr lang="fr-FR" sz="2400" u="sng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TEMPORELLE (</a:t>
            </a:r>
            <a:r>
              <a:rPr lang="fr-FR" sz="2400" i="1" u="sng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TCMT </a:t>
            </a:r>
            <a:r>
              <a:rPr lang="fr-FR" sz="2400" u="sng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)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9A327EBF-90C5-A740-9A91-730DD908A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97" y="2819806"/>
            <a:ext cx="3480023" cy="3000020"/>
          </a:xfrm>
          <a:prstGeom prst="rect">
            <a:avLst/>
          </a:prstGeom>
        </p:spPr>
      </p:pic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E9D5158F-2299-424D-B5CB-640592C03124}"/>
              </a:ext>
            </a:extLst>
          </p:cNvPr>
          <p:cNvCxnSpPr>
            <a:cxnSpLocks/>
          </p:cNvCxnSpPr>
          <p:nvPr/>
        </p:nvCxnSpPr>
        <p:spPr>
          <a:xfrm flipV="1">
            <a:off x="922278" y="4368567"/>
            <a:ext cx="0" cy="773231"/>
          </a:xfrm>
          <a:prstGeom prst="straightConnector1">
            <a:avLst/>
          </a:prstGeom>
          <a:ln w="3175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BDB7FA70-0EC3-F64D-85A5-C21D324C6D15}"/>
                  </a:ext>
                </a:extLst>
              </p:cNvPr>
              <p:cNvSpPr txBox="1"/>
              <p:nvPr/>
            </p:nvSpPr>
            <p:spPr>
              <a:xfrm>
                <a:off x="389745" y="4541842"/>
                <a:ext cx="46519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40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sz="2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BDB7FA70-0EC3-F64D-85A5-C21D324C6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5" y="4541842"/>
                <a:ext cx="46519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ZoneTexte 71">
            <a:extLst>
              <a:ext uri="{FF2B5EF4-FFF2-40B4-BE49-F238E27FC236}">
                <a16:creationId xmlns:a16="http://schemas.microsoft.com/office/drawing/2014/main" id="{591CBCEF-DB55-4B4E-8330-DCEF54CADCB0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188DE91-B54E-BF4E-87C8-77A82BE07948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96D4097-BD4E-4740-8382-F97B9B48ABE8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Absorption</a:t>
            </a:r>
          </a:p>
        </p:txBody>
      </p:sp>
      <p:sp>
        <p:nvSpPr>
          <p:cNvPr id="81" name="Freeform 48">
            <a:extLst>
              <a:ext uri="{FF2B5EF4-FFF2-40B4-BE49-F238E27FC236}">
                <a16:creationId xmlns:a16="http://schemas.microsoft.com/office/drawing/2014/main" id="{B535F152-3453-3C42-87D1-6841D42778CD}"/>
              </a:ext>
            </a:extLst>
          </p:cNvPr>
          <p:cNvSpPr/>
          <p:nvPr/>
        </p:nvSpPr>
        <p:spPr bwMode="auto">
          <a:xfrm>
            <a:off x="576189" y="2764238"/>
            <a:ext cx="496711" cy="1245181"/>
          </a:xfrm>
          <a:custGeom>
            <a:avLst/>
            <a:gdLst>
              <a:gd name="connsiteX0" fmla="*/ 0 w 778476"/>
              <a:gd name="connsiteY0" fmla="*/ 0 h 1940011"/>
              <a:gd name="connsiteX1" fmla="*/ 778476 w 778476"/>
              <a:gd name="connsiteY1" fmla="*/ 1940011 h 1940011"/>
              <a:gd name="connsiteX2" fmla="*/ 778476 w 778476"/>
              <a:gd name="connsiteY2" fmla="*/ 1940011 h 1940011"/>
              <a:gd name="connsiteX3" fmla="*/ 778476 w 778476"/>
              <a:gd name="connsiteY3" fmla="*/ 1940011 h 1940011"/>
              <a:gd name="connsiteX0" fmla="*/ 0 w 778476"/>
              <a:gd name="connsiteY0" fmla="*/ 0 h 1940011"/>
              <a:gd name="connsiteX1" fmla="*/ 778476 w 778476"/>
              <a:gd name="connsiteY1" fmla="*/ 1940011 h 1940011"/>
              <a:gd name="connsiteX2" fmla="*/ 778476 w 778476"/>
              <a:gd name="connsiteY2" fmla="*/ 1940011 h 1940011"/>
              <a:gd name="connsiteX3" fmla="*/ 778476 w 778476"/>
              <a:gd name="connsiteY3" fmla="*/ 1940011 h 194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476" h="1940011">
                <a:moveTo>
                  <a:pt x="0" y="0"/>
                </a:moveTo>
                <a:cubicBezTo>
                  <a:pt x="0" y="1486929"/>
                  <a:pt x="518984" y="1293341"/>
                  <a:pt x="778476" y="1940011"/>
                </a:cubicBezTo>
                <a:lnTo>
                  <a:pt x="778476" y="1940011"/>
                </a:lnTo>
                <a:lnTo>
                  <a:pt x="778476" y="1940011"/>
                </a:lnTo>
              </a:path>
            </a:pathLst>
          </a:custGeom>
          <a:noFill/>
          <a:ln w="28575" cap="flat" cmpd="sng" algn="ctr">
            <a:solidFill>
              <a:srgbClr val="F918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1" i="0" u="none" strike="noStrike" cap="none" normalizeH="0" baseline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latin typeface="Arial" charset="0"/>
            </a:endParaRPr>
          </a:p>
        </p:txBody>
      </p:sp>
      <p:sp>
        <p:nvSpPr>
          <p:cNvPr id="82" name="Freeform 49">
            <a:extLst>
              <a:ext uri="{FF2B5EF4-FFF2-40B4-BE49-F238E27FC236}">
                <a16:creationId xmlns:a16="http://schemas.microsoft.com/office/drawing/2014/main" id="{B1EE4C47-9853-E54B-8134-D44D947593B2}"/>
              </a:ext>
            </a:extLst>
          </p:cNvPr>
          <p:cNvSpPr/>
          <p:nvPr/>
        </p:nvSpPr>
        <p:spPr bwMode="auto">
          <a:xfrm flipH="1">
            <a:off x="3297999" y="2727124"/>
            <a:ext cx="496713" cy="1245181"/>
          </a:xfrm>
          <a:custGeom>
            <a:avLst/>
            <a:gdLst>
              <a:gd name="connsiteX0" fmla="*/ 0 w 778476"/>
              <a:gd name="connsiteY0" fmla="*/ 0 h 1940011"/>
              <a:gd name="connsiteX1" fmla="*/ 778476 w 778476"/>
              <a:gd name="connsiteY1" fmla="*/ 1940011 h 1940011"/>
              <a:gd name="connsiteX2" fmla="*/ 778476 w 778476"/>
              <a:gd name="connsiteY2" fmla="*/ 1940011 h 1940011"/>
              <a:gd name="connsiteX3" fmla="*/ 778476 w 778476"/>
              <a:gd name="connsiteY3" fmla="*/ 1940011 h 1940011"/>
              <a:gd name="connsiteX0" fmla="*/ 0 w 778476"/>
              <a:gd name="connsiteY0" fmla="*/ 0 h 1940011"/>
              <a:gd name="connsiteX1" fmla="*/ 778476 w 778476"/>
              <a:gd name="connsiteY1" fmla="*/ 1940011 h 1940011"/>
              <a:gd name="connsiteX2" fmla="*/ 778476 w 778476"/>
              <a:gd name="connsiteY2" fmla="*/ 1940011 h 1940011"/>
              <a:gd name="connsiteX3" fmla="*/ 778476 w 778476"/>
              <a:gd name="connsiteY3" fmla="*/ 1940011 h 194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476" h="1940011">
                <a:moveTo>
                  <a:pt x="0" y="0"/>
                </a:moveTo>
                <a:cubicBezTo>
                  <a:pt x="0" y="1486929"/>
                  <a:pt x="518984" y="1293341"/>
                  <a:pt x="778476" y="1940011"/>
                </a:cubicBezTo>
                <a:lnTo>
                  <a:pt x="778476" y="1940011"/>
                </a:lnTo>
                <a:lnTo>
                  <a:pt x="778476" y="1940011"/>
                </a:lnTo>
              </a:path>
            </a:pathLst>
          </a:cu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1" i="0" u="none" strike="noStrike" cap="none" normalizeH="0" baseline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latin typeface="Arial" charset="0"/>
            </a:endParaRPr>
          </a:p>
        </p:txBody>
      </p:sp>
      <p:sp>
        <p:nvSpPr>
          <p:cNvPr id="84" name="Oval 47">
            <a:extLst>
              <a:ext uri="{FF2B5EF4-FFF2-40B4-BE49-F238E27FC236}">
                <a16:creationId xmlns:a16="http://schemas.microsoft.com/office/drawing/2014/main" id="{3D4234A6-2AD6-8942-8B02-66FFD6F6CF86}"/>
              </a:ext>
            </a:extLst>
          </p:cNvPr>
          <p:cNvSpPr/>
          <p:nvPr/>
        </p:nvSpPr>
        <p:spPr bwMode="auto">
          <a:xfrm>
            <a:off x="544749" y="2633623"/>
            <a:ext cx="3291928" cy="206854"/>
          </a:xfrm>
          <a:prstGeom prst="ellipse">
            <a:avLst/>
          </a:prstGeom>
          <a:gradFill>
            <a:gsLst>
              <a:gs pos="0">
                <a:srgbClr val="960000"/>
              </a:gs>
              <a:gs pos="24000">
                <a:srgbClr val="FFB000"/>
              </a:gs>
              <a:gs pos="52000">
                <a:srgbClr val="6AFF6A"/>
              </a:gs>
              <a:gs pos="72000">
                <a:srgbClr val="00FFFF"/>
              </a:gs>
              <a:gs pos="100000">
                <a:srgbClr val="060083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02AADF8-15E9-9444-AEFC-D492A8DE5800}"/>
                  </a:ext>
                </a:extLst>
              </p:cNvPr>
              <p:cNvSpPr/>
              <p:nvPr/>
            </p:nvSpPr>
            <p:spPr>
              <a:xfrm>
                <a:off x="1551179" y="2202924"/>
                <a:ext cx="1279068" cy="3970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fr-FR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02AADF8-15E9-9444-AEFC-D492A8DE5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179" y="2202924"/>
                <a:ext cx="1279068" cy="397096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ZoneTexte 86">
            <a:extLst>
              <a:ext uri="{FF2B5EF4-FFF2-40B4-BE49-F238E27FC236}">
                <a16:creationId xmlns:a16="http://schemas.microsoft.com/office/drawing/2014/main" id="{C9F9F199-766A-8141-A3DB-4469DD4E705E}"/>
              </a:ext>
            </a:extLst>
          </p:cNvPr>
          <p:cNvSpPr txBox="1"/>
          <p:nvPr/>
        </p:nvSpPr>
        <p:spPr>
          <a:xfrm>
            <a:off x="0" y="5769352"/>
            <a:ext cx="4148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Source: M.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Lagrée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G. Quinchard (papier en rédaction) </a:t>
            </a:r>
          </a:p>
          <a:p>
            <a:endParaRPr lang="fr-FR" sz="12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24C13A-E0B5-3846-8333-F69A976D3ADD}"/>
              </a:ext>
            </a:extLst>
          </p:cNvPr>
          <p:cNvGrpSpPr/>
          <p:nvPr/>
        </p:nvGrpSpPr>
        <p:grpSpPr>
          <a:xfrm>
            <a:off x="4265201" y="1330429"/>
            <a:ext cx="5379377" cy="3854478"/>
            <a:chOff x="3933894" y="1290673"/>
            <a:chExt cx="5379377" cy="3854478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044B9C30-FC93-0F41-825D-33AA636CA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2450" y="1290673"/>
              <a:ext cx="5010821" cy="3854478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9299A69-DF59-7B4F-B872-F8066C96A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6521" r="90154" b="35004"/>
            <a:stretch/>
          </p:blipFill>
          <p:spPr>
            <a:xfrm>
              <a:off x="3933894" y="2538318"/>
              <a:ext cx="455140" cy="1046082"/>
            </a:xfrm>
            <a:prstGeom prst="rect">
              <a:avLst/>
            </a:prstGeom>
          </p:spPr>
        </p:pic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FA0740C3-AE35-3F46-98C7-161146ED5AA2}"/>
                </a:ext>
              </a:extLst>
            </p:cNvPr>
            <p:cNvGrpSpPr/>
            <p:nvPr/>
          </p:nvGrpSpPr>
          <p:grpSpPr>
            <a:xfrm>
              <a:off x="7764196" y="1407287"/>
              <a:ext cx="1105157" cy="632126"/>
              <a:chOff x="7099648" y="1176455"/>
              <a:chExt cx="1105157" cy="632126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A07D2A2-6268-444A-8BED-9D573EBEC791}"/>
                  </a:ext>
                </a:extLst>
              </p:cNvPr>
              <p:cNvSpPr/>
              <p:nvPr/>
            </p:nvSpPr>
            <p:spPr>
              <a:xfrm>
                <a:off x="7099648" y="1285435"/>
                <a:ext cx="445574" cy="159785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FDFCD0AD-4D67-CD44-8B4B-4FFD5C8037C6}"/>
                  </a:ext>
                </a:extLst>
              </p:cNvPr>
              <p:cNvSpPr txBox="1"/>
              <p:nvPr/>
            </p:nvSpPr>
            <p:spPr>
              <a:xfrm>
                <a:off x="7564886" y="1470027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solidFill>
                      <a:schemeClr val="bg1">
                        <a:lumMod val="95000"/>
                      </a:schemeClr>
                    </a:solidFill>
                    <a:latin typeface="BigNoodleTitling" panose="02000708030402040100" pitchFamily="2" charset="77"/>
                  </a:rPr>
                  <a:t>Mesure</a:t>
                </a:r>
              </a:p>
            </p:txBody>
          </p:sp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3D56CF4B-E6B5-B34B-93CC-C3968A01FD6B}"/>
                  </a:ext>
                </a:extLst>
              </p:cNvPr>
              <p:cNvSpPr txBox="1"/>
              <p:nvPr/>
            </p:nvSpPr>
            <p:spPr>
              <a:xfrm>
                <a:off x="7545838" y="1176455"/>
                <a:ext cx="6495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solidFill>
                      <a:schemeClr val="bg1">
                        <a:lumMod val="95000"/>
                      </a:schemeClr>
                    </a:solidFill>
                    <a:latin typeface="BigNoodleTitling" panose="02000708030402040100" pitchFamily="2" charset="77"/>
                  </a:rPr>
                  <a:t>Théorie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613CB06F-7D00-1E45-BB66-96887014F7FF}"/>
                  </a:ext>
                </a:extLst>
              </p:cNvPr>
              <p:cNvSpPr txBox="1"/>
              <p:nvPr/>
            </p:nvSpPr>
            <p:spPr>
              <a:xfrm>
                <a:off x="9823075" y="1808581"/>
                <a:ext cx="1809470" cy="461665"/>
              </a:xfrm>
              <a:prstGeom prst="rect">
                <a:avLst/>
              </a:prstGeom>
              <a:noFill/>
              <a:ln w="28575">
                <a:solidFill>
                  <a:srgbClr val="008D3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ISB</m:t>
                          </m:r>
                        </m:sub>
                      </m:sSub>
                      <m:r>
                        <a:rPr lang="fr-FR" sz="24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=17%</m:t>
                      </m:r>
                    </m:oMath>
                  </m:oMathPara>
                </a14:m>
                <a:endParaRPr lang="fr-FR" sz="2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613CB06F-7D00-1E45-BB66-96887014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075" y="1808581"/>
                <a:ext cx="1809470" cy="461665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  <a:ln w="28575">
                <a:solidFill>
                  <a:srgbClr val="008D3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D44B2A29-863D-AF4B-97BF-53DC597CE2D5}"/>
              </a:ext>
            </a:extLst>
          </p:cNvPr>
          <p:cNvGrpSpPr/>
          <p:nvPr/>
        </p:nvGrpSpPr>
        <p:grpSpPr>
          <a:xfrm>
            <a:off x="-1120990" y="495557"/>
            <a:ext cx="1378337" cy="821436"/>
            <a:chOff x="134509" y="488914"/>
            <a:chExt cx="1378337" cy="821436"/>
          </a:xfrm>
        </p:grpSpPr>
        <p:sp>
          <p:nvSpPr>
            <p:cNvPr id="44" name="Flèche vers le bas 43">
              <a:extLst>
                <a:ext uri="{FF2B5EF4-FFF2-40B4-BE49-F238E27FC236}">
                  <a16:creationId xmlns:a16="http://schemas.microsoft.com/office/drawing/2014/main" id="{D408D456-5D6F-9A45-8476-DFBFDABA820B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50D1DA0-D707-D64B-9943-DFE9D3677FF0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14D4A007-038B-F444-8113-EFFF9B47A63A}"/>
              </a:ext>
            </a:extLst>
          </p:cNvPr>
          <p:cNvGrpSpPr/>
          <p:nvPr/>
        </p:nvGrpSpPr>
        <p:grpSpPr>
          <a:xfrm>
            <a:off x="77828" y="219039"/>
            <a:ext cx="1378337" cy="678873"/>
            <a:chOff x="128504" y="208088"/>
            <a:chExt cx="1378337" cy="678873"/>
          </a:xfrm>
        </p:grpSpPr>
        <p:sp>
          <p:nvSpPr>
            <p:cNvPr id="50" name="Flèche vers le bas 49">
              <a:extLst>
                <a:ext uri="{FF2B5EF4-FFF2-40B4-BE49-F238E27FC236}">
                  <a16:creationId xmlns:a16="http://schemas.microsoft.com/office/drawing/2014/main" id="{7A7571C9-7ECA-854E-826F-BB329B196CF7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DCABF76-D6B2-C44B-92A8-D324AC12039F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11D48B0-2A83-884C-B9AB-2A2FFE99B8ED}"/>
              </a:ext>
            </a:extLst>
          </p:cNvPr>
          <p:cNvGrpSpPr/>
          <p:nvPr/>
        </p:nvGrpSpPr>
        <p:grpSpPr>
          <a:xfrm>
            <a:off x="-1050317" y="28894"/>
            <a:ext cx="1271202" cy="463679"/>
            <a:chOff x="128504" y="30147"/>
            <a:chExt cx="1271202" cy="463679"/>
          </a:xfrm>
        </p:grpSpPr>
        <p:sp>
          <p:nvSpPr>
            <p:cNvPr id="35" name="Flèche vers le bas 34">
              <a:extLst>
                <a:ext uri="{FF2B5EF4-FFF2-40B4-BE49-F238E27FC236}">
                  <a16:creationId xmlns:a16="http://schemas.microsoft.com/office/drawing/2014/main" id="{8EC0EE4F-DF95-7D4C-9EB5-006D8C928198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52113548-38C1-4646-9A9C-16374B71EC1C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0956CA7-CD2C-4640-9A85-7099048A316D}"/>
              </a:ext>
            </a:extLst>
          </p:cNvPr>
          <p:cNvCxnSpPr/>
          <p:nvPr/>
        </p:nvCxnSpPr>
        <p:spPr>
          <a:xfrm>
            <a:off x="8076482" y="1920947"/>
            <a:ext cx="48425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C96A0410-542C-A243-9E26-424A0B5F49B4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21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9296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33</a:t>
            </a:fld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B93EDEA-0B08-C649-B0CA-2998EFC6A92D}"/>
              </a:ext>
            </a:extLst>
          </p:cNvPr>
          <p:cNvSpPr txBox="1"/>
          <p:nvPr/>
        </p:nvSpPr>
        <p:spPr>
          <a:xfrm>
            <a:off x="-92765" y="1225829"/>
            <a:ext cx="1254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performances pour un « bon » détecteur</a:t>
            </a:r>
            <a:endParaRPr lang="fr-FR" sz="2400" b="1" spc="300" dirty="0">
              <a:solidFill>
                <a:schemeClr val="bg1">
                  <a:lumMod val="95000"/>
                </a:schemeClr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8F77A97-DFD1-974F-8D6D-938B67A236A0}"/>
              </a:ext>
            </a:extLst>
          </p:cNvPr>
          <p:cNvSpPr txBox="1"/>
          <p:nvPr/>
        </p:nvSpPr>
        <p:spPr>
          <a:xfrm>
            <a:off x="2259402" y="1649000"/>
            <a:ext cx="3851094" cy="4988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effectLst/>
                <a:latin typeface="Glacial Indifference" pitchFamily="2" charset="0"/>
              </a:rPr>
              <a:t>Courant d’obscurité </a:t>
            </a: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   </a:t>
            </a: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effectLst/>
                <a:latin typeface="Glacial Indifference" pitchFamily="2" charset="0"/>
              </a:rPr>
              <a:t>  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Absorption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b="1" spc="300" dirty="0">
                <a:gradFill>
                  <a:gsLst>
                    <a:gs pos="38000">
                      <a:schemeClr val="accent1">
                        <a:lumMod val="60000"/>
                        <a:lumOff val="40000"/>
                      </a:schemeClr>
                    </a:gs>
                    <a:gs pos="68000">
                      <a:schemeClr val="accent6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Glacial Indifference" pitchFamily="2" charset="0"/>
              </a:rPr>
              <a:t>Photocourant DC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gradFill>
                  <a:gsLst>
                    <a:gs pos="38000">
                      <a:schemeClr val="accent1">
                        <a:lumMod val="60000"/>
                        <a:lumOff val="40000"/>
                      </a:schemeClr>
                    </a:gs>
                    <a:gs pos="68000">
                      <a:schemeClr val="accent6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Glacial Indifference" pitchFamily="2" charset="0"/>
              </a:rPr>
              <a:t>Photocourant AC</a:t>
            </a:r>
            <a:endParaRPr lang="fr-FR" sz="2200" spc="300" dirty="0">
              <a:solidFill>
                <a:schemeClr val="bg1">
                  <a:lumMod val="95000"/>
                </a:schemeClr>
              </a:solidFill>
              <a:latin typeface="Glacial Indifference" pitchFamily="2" charset="0"/>
            </a:endParaRPr>
          </a:p>
          <a:p>
            <a:pPr>
              <a:lnSpc>
                <a:spcPct val="250000"/>
              </a:lnSpc>
              <a:spcBef>
                <a:spcPts val="220"/>
              </a:spcBef>
            </a:pPr>
            <a:endParaRPr lang="fr-FR" sz="2200" spc="300" dirty="0">
              <a:solidFill>
                <a:schemeClr val="bg1">
                  <a:lumMod val="95000"/>
                </a:schemeClr>
              </a:solidFill>
              <a:latin typeface="Glacial Indifference" pitchFamily="2" charset="0"/>
            </a:endParaRPr>
          </a:p>
          <a:p>
            <a:pPr>
              <a:lnSpc>
                <a:spcPct val="250000"/>
              </a:lnSpc>
              <a:spcBef>
                <a:spcPts val="220"/>
              </a:spcBef>
            </a:pPr>
            <a:endParaRPr lang="fr-FR" sz="2200" spc="300" dirty="0">
              <a:solidFill>
                <a:schemeClr val="bg1">
                  <a:lumMod val="95000"/>
                </a:schemeClr>
              </a:solidFill>
              <a:effectLst/>
              <a:latin typeface="Glacial Indifference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6D21DE-46CF-BB42-9B1B-8C619470F982}"/>
              </a:ext>
            </a:extLst>
          </p:cNvPr>
          <p:cNvSpPr txBox="1"/>
          <p:nvPr/>
        </p:nvSpPr>
        <p:spPr>
          <a:xfrm>
            <a:off x="0" y="527787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4" name="Double flèche horizontale 3">
            <a:extLst>
              <a:ext uri="{FF2B5EF4-FFF2-40B4-BE49-F238E27FC236}">
                <a16:creationId xmlns:a16="http://schemas.microsoft.com/office/drawing/2014/main" id="{A9FD9CB3-4512-6F43-B7AC-C7CCAF67ED41}"/>
              </a:ext>
            </a:extLst>
          </p:cNvPr>
          <p:cNvSpPr/>
          <p:nvPr/>
        </p:nvSpPr>
        <p:spPr>
          <a:xfrm>
            <a:off x="5887487" y="1979892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Double flèche horizontale 17">
            <a:extLst>
              <a:ext uri="{FF2B5EF4-FFF2-40B4-BE49-F238E27FC236}">
                <a16:creationId xmlns:a16="http://schemas.microsoft.com/office/drawing/2014/main" id="{6DC32414-1E3A-FC4A-8A2C-E078F1CD623E}"/>
              </a:ext>
            </a:extLst>
          </p:cNvPr>
          <p:cNvSpPr/>
          <p:nvPr/>
        </p:nvSpPr>
        <p:spPr>
          <a:xfrm>
            <a:off x="5875309" y="2838448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4932F2-7187-EC47-A5E3-284C1B054BC1}"/>
              </a:ext>
            </a:extLst>
          </p:cNvPr>
          <p:cNvSpPr txBox="1"/>
          <p:nvPr/>
        </p:nvSpPr>
        <p:spPr>
          <a:xfrm>
            <a:off x="6565180" y="1889876"/>
            <a:ext cx="4735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Première structures « mesa »</a:t>
            </a:r>
          </a:p>
          <a:p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674B94-7E73-7E41-8FBC-FB5DBBC1A6E9}"/>
              </a:ext>
            </a:extLst>
          </p:cNvPr>
          <p:cNvSpPr txBox="1"/>
          <p:nvPr/>
        </p:nvSpPr>
        <p:spPr>
          <a:xfrm>
            <a:off x="6565180" y="2771124"/>
            <a:ext cx="2945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Résonateur patch</a:t>
            </a:r>
          </a:p>
          <a:p>
            <a:endParaRPr lang="fr-FR" dirty="0">
              <a:solidFill>
                <a:srgbClr val="ED6C0C"/>
              </a:solidFill>
            </a:endParaRPr>
          </a:p>
        </p:txBody>
      </p:sp>
      <p:sp>
        <p:nvSpPr>
          <p:cNvPr id="23" name="Double flèche horizontale 22">
            <a:extLst>
              <a:ext uri="{FF2B5EF4-FFF2-40B4-BE49-F238E27FC236}">
                <a16:creationId xmlns:a16="http://schemas.microsoft.com/office/drawing/2014/main" id="{58513A82-D2D3-3243-A2EE-5CE26401A0A2}"/>
              </a:ext>
            </a:extLst>
          </p:cNvPr>
          <p:cNvSpPr/>
          <p:nvPr/>
        </p:nvSpPr>
        <p:spPr>
          <a:xfrm>
            <a:off x="5848592" y="3659858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Double flèche horizontale 23">
            <a:extLst>
              <a:ext uri="{FF2B5EF4-FFF2-40B4-BE49-F238E27FC236}">
                <a16:creationId xmlns:a16="http://schemas.microsoft.com/office/drawing/2014/main" id="{9A98B8AA-4C1B-5148-9BDD-00489CE749AA}"/>
              </a:ext>
            </a:extLst>
          </p:cNvPr>
          <p:cNvSpPr/>
          <p:nvPr/>
        </p:nvSpPr>
        <p:spPr>
          <a:xfrm>
            <a:off x="5861618" y="4488743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C6DE51A-07BC-964B-A7D3-3B89284334FE}"/>
              </a:ext>
            </a:extLst>
          </p:cNvPr>
          <p:cNvSpPr txBox="1"/>
          <p:nvPr/>
        </p:nvSpPr>
        <p:spPr>
          <a:xfrm>
            <a:off x="6571830" y="3584925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spc="300" dirty="0">
                <a:solidFill>
                  <a:srgbClr val="ED6C0C"/>
                </a:solidFill>
                <a:latin typeface="Glacial Indifference" pitchFamily="2" charset="0"/>
              </a:rPr>
              <a:t>Réseau de patch</a:t>
            </a:r>
          </a:p>
          <a:p>
            <a:endParaRPr lang="fr-FR" dirty="0">
              <a:solidFill>
                <a:srgbClr val="ED6C0C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1E3C625-7E7B-604F-8170-46D73DFCBEBC}"/>
              </a:ext>
            </a:extLst>
          </p:cNvPr>
          <p:cNvSpPr txBox="1"/>
          <p:nvPr/>
        </p:nvSpPr>
        <p:spPr>
          <a:xfrm>
            <a:off x="6591684" y="443275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rgbClr val="ED6C0C"/>
                </a:solidFill>
                <a:latin typeface="Glacial Indifference" pitchFamily="2" charset="0"/>
              </a:rPr>
              <a:t>Design RF</a:t>
            </a:r>
          </a:p>
          <a:p>
            <a:endParaRPr lang="fr-FR" dirty="0">
              <a:solidFill>
                <a:srgbClr val="ED6C0C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A99D0FA-F507-E343-866A-8629647C5802}"/>
              </a:ext>
            </a:extLst>
          </p:cNvPr>
          <p:cNvSpPr txBox="1"/>
          <p:nvPr/>
        </p:nvSpPr>
        <p:spPr>
          <a:xfrm>
            <a:off x="-92765" y="291606"/>
            <a:ext cx="1237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Démarche/Plan</a:t>
            </a:r>
            <a:endParaRPr lang="fr-FR" sz="2200" b="1" spc="3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B9A502A-965C-E449-8346-5D56DDD3CA2A}"/>
              </a:ext>
            </a:extLst>
          </p:cNvPr>
          <p:cNvGrpSpPr/>
          <p:nvPr/>
        </p:nvGrpSpPr>
        <p:grpSpPr>
          <a:xfrm>
            <a:off x="-1120990" y="495557"/>
            <a:ext cx="1378337" cy="821436"/>
            <a:chOff x="134509" y="488914"/>
            <a:chExt cx="1378337" cy="821436"/>
          </a:xfrm>
        </p:grpSpPr>
        <p:sp>
          <p:nvSpPr>
            <p:cNvPr id="35" name="Flèche vers le bas 34">
              <a:extLst>
                <a:ext uri="{FF2B5EF4-FFF2-40B4-BE49-F238E27FC236}">
                  <a16:creationId xmlns:a16="http://schemas.microsoft.com/office/drawing/2014/main" id="{49527E0C-C5E0-6042-BEB9-A57E9FDB6D70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B530B25-725B-EB42-9B96-DCE12CD09643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D69C255-147F-604A-B403-FF25F4A82139}"/>
              </a:ext>
            </a:extLst>
          </p:cNvPr>
          <p:cNvGrpSpPr/>
          <p:nvPr/>
        </p:nvGrpSpPr>
        <p:grpSpPr>
          <a:xfrm>
            <a:off x="77828" y="219039"/>
            <a:ext cx="1378337" cy="678873"/>
            <a:chOff x="128504" y="208088"/>
            <a:chExt cx="1378337" cy="678873"/>
          </a:xfrm>
        </p:grpSpPr>
        <p:sp>
          <p:nvSpPr>
            <p:cNvPr id="38" name="Flèche vers le bas 37">
              <a:extLst>
                <a:ext uri="{FF2B5EF4-FFF2-40B4-BE49-F238E27FC236}">
                  <a16:creationId xmlns:a16="http://schemas.microsoft.com/office/drawing/2014/main" id="{0A22D9A8-E894-FA4B-B7C0-E0AF9F681A6A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5BB292F-C73E-E543-A4F3-483201BA9204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7608E27-5738-4A41-A46E-E378C79236F1}"/>
              </a:ext>
            </a:extLst>
          </p:cNvPr>
          <p:cNvGrpSpPr/>
          <p:nvPr/>
        </p:nvGrpSpPr>
        <p:grpSpPr>
          <a:xfrm>
            <a:off x="82599" y="33369"/>
            <a:ext cx="1271202" cy="463679"/>
            <a:chOff x="128504" y="30147"/>
            <a:chExt cx="1271202" cy="463679"/>
          </a:xfrm>
        </p:grpSpPr>
        <p:sp>
          <p:nvSpPr>
            <p:cNvPr id="32" name="Flèche vers le bas 31">
              <a:extLst>
                <a:ext uri="{FF2B5EF4-FFF2-40B4-BE49-F238E27FC236}">
                  <a16:creationId xmlns:a16="http://schemas.microsoft.com/office/drawing/2014/main" id="{2FA3826A-AD18-F841-B265-BFB77F39755D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C9ED085-2B65-FB4B-8AD8-CB4E30EA619D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67A92F7D-DF3A-314C-AD63-CE3BD439FE8D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210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9792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17C4DBD3-843E-874E-8D4E-415DF1763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2" t="11611" r="20624" b="10873"/>
          <a:stretch/>
        </p:blipFill>
        <p:spPr>
          <a:xfrm>
            <a:off x="1292981" y="1023344"/>
            <a:ext cx="5043517" cy="410053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34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DC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27DDEB2-2FD4-6243-B06D-B8F51459A080}"/>
                  </a:ext>
                </a:extLst>
              </p:cNvPr>
              <p:cNvSpPr txBox="1"/>
              <p:nvPr/>
            </p:nvSpPr>
            <p:spPr>
              <a:xfrm>
                <a:off x="1" y="143054"/>
                <a:ext cx="12192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Rendement interne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8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int</m:t>
                        </m:r>
                      </m:sub>
                    </m:sSub>
                  </m:oMath>
                </a14:m>
                <a:r>
                  <a:rPr lang="fr-FR" sz="28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27DDEB2-2FD4-6243-B06D-B8F51459A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43054"/>
                <a:ext cx="12192000" cy="523220"/>
              </a:xfrm>
              <a:prstGeom prst="rect">
                <a:avLst/>
              </a:prstGeom>
              <a:blipFill>
                <a:blip r:embed="rId4"/>
                <a:stretch>
                  <a:fillRect t="-11905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F8D0948-D511-3C45-9B18-B389A43A6054}"/>
              </a:ext>
            </a:extLst>
          </p:cNvPr>
          <p:cNvSpPr/>
          <p:nvPr/>
        </p:nvSpPr>
        <p:spPr>
          <a:xfrm>
            <a:off x="2256708" y="1142964"/>
            <a:ext cx="505235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1E7FB3-BEDD-9A4D-8C40-D128A558A875}"/>
              </a:ext>
            </a:extLst>
          </p:cNvPr>
          <p:cNvSpPr txBox="1"/>
          <p:nvPr/>
        </p:nvSpPr>
        <p:spPr>
          <a:xfrm>
            <a:off x="2320812" y="1063082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B</a:t>
            </a:r>
            <a:r>
              <a:rPr lang="fr-FR" sz="2400" baseline="-25000" dirty="0">
                <a:latin typeface="BigNoodleTitling" panose="02000708030402040100" pitchFamily="2" charset="77"/>
              </a:rPr>
              <a:t>5</a:t>
            </a:r>
            <a:endParaRPr lang="fr-FR" sz="2400" dirty="0">
              <a:latin typeface="BigNoodleTitling" panose="02000708030402040100" pitchFamily="2" charset="77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AC55D5-0121-024A-A49D-43DAF7915044}"/>
              </a:ext>
            </a:extLst>
          </p:cNvPr>
          <p:cNvSpPr/>
          <p:nvPr/>
        </p:nvSpPr>
        <p:spPr>
          <a:xfrm>
            <a:off x="2265892" y="3775100"/>
            <a:ext cx="505235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B54090C-D8BA-2346-A495-9A84322AF924}"/>
              </a:ext>
            </a:extLst>
          </p:cNvPr>
          <p:cNvSpPr txBox="1"/>
          <p:nvPr/>
        </p:nvSpPr>
        <p:spPr>
          <a:xfrm>
            <a:off x="2329996" y="3695218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A</a:t>
            </a:r>
            <a:r>
              <a:rPr lang="fr-FR" sz="2400" baseline="-25000" dirty="0">
                <a:latin typeface="BigNoodleTitling" panose="02000708030402040100" pitchFamily="2" charset="77"/>
              </a:rPr>
              <a:t>1</a:t>
            </a:r>
            <a:endParaRPr lang="fr-FR" sz="2400" dirty="0">
              <a:latin typeface="BigNoodleTitling" panose="02000708030402040100" pitchFamily="2" charset="77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6328B7-B42B-5246-896E-7E3130CC45EE}"/>
              </a:ext>
            </a:extLst>
          </p:cNvPr>
          <p:cNvSpPr/>
          <p:nvPr/>
        </p:nvSpPr>
        <p:spPr>
          <a:xfrm>
            <a:off x="3154908" y="960392"/>
            <a:ext cx="505235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792B122-138B-ED4D-A585-E4480AA91959}"/>
              </a:ext>
            </a:extLst>
          </p:cNvPr>
          <p:cNvSpPr txBox="1"/>
          <p:nvPr/>
        </p:nvSpPr>
        <p:spPr>
          <a:xfrm>
            <a:off x="3219012" y="88051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B</a:t>
            </a:r>
            <a:r>
              <a:rPr lang="fr-FR" sz="2400" baseline="-25000" dirty="0">
                <a:latin typeface="BigNoodleTitling" panose="02000708030402040100" pitchFamily="2" charset="77"/>
              </a:rPr>
              <a:t>4</a:t>
            </a:r>
            <a:endParaRPr lang="fr-FR" sz="2400" dirty="0">
              <a:latin typeface="BigNoodleTitling" panose="02000708030402040100" pitchFamily="2" charset="77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973FAA5-4BCA-EB45-BE24-ACAE7E170FF4}"/>
              </a:ext>
            </a:extLst>
          </p:cNvPr>
          <p:cNvSpPr/>
          <p:nvPr/>
        </p:nvSpPr>
        <p:spPr>
          <a:xfrm>
            <a:off x="3851509" y="1151057"/>
            <a:ext cx="505235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5CEBF7C7-9BE9-394F-B8D9-592FACFE8E90}"/>
              </a:ext>
            </a:extLst>
          </p:cNvPr>
          <p:cNvSpPr txBox="1"/>
          <p:nvPr/>
        </p:nvSpPr>
        <p:spPr>
          <a:xfrm>
            <a:off x="3915613" y="1071175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B</a:t>
            </a:r>
            <a:r>
              <a:rPr lang="fr-FR" sz="2400" baseline="-25000" dirty="0">
                <a:latin typeface="BigNoodleTitling" panose="02000708030402040100" pitchFamily="2" charset="77"/>
              </a:rPr>
              <a:t>3</a:t>
            </a:r>
            <a:endParaRPr lang="fr-FR" sz="2400" dirty="0">
              <a:latin typeface="BigNoodleTitling" panose="02000708030402040100" pitchFamily="2" charset="77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50758B2-4EB2-BB41-8FB3-3E49F8706AD8}"/>
              </a:ext>
            </a:extLst>
          </p:cNvPr>
          <p:cNvSpPr/>
          <p:nvPr/>
        </p:nvSpPr>
        <p:spPr>
          <a:xfrm>
            <a:off x="4505666" y="1532672"/>
            <a:ext cx="505235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35369A25-DD12-D049-B202-2DB90CBAA86F}"/>
              </a:ext>
            </a:extLst>
          </p:cNvPr>
          <p:cNvSpPr txBox="1"/>
          <p:nvPr/>
        </p:nvSpPr>
        <p:spPr>
          <a:xfrm>
            <a:off x="4569770" y="145279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B</a:t>
            </a:r>
            <a:r>
              <a:rPr lang="fr-FR" sz="2400" baseline="-25000" dirty="0">
                <a:latin typeface="BigNoodleTitling" panose="02000708030402040100" pitchFamily="2" charset="77"/>
              </a:rPr>
              <a:t>2</a:t>
            </a:r>
            <a:endParaRPr lang="fr-FR" sz="2400" dirty="0">
              <a:latin typeface="BigNoodleTitling" panose="02000708030402040100" pitchFamily="2" charset="77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294C471-9227-394F-9423-E47F2D3E60A8}"/>
              </a:ext>
            </a:extLst>
          </p:cNvPr>
          <p:cNvSpPr/>
          <p:nvPr/>
        </p:nvSpPr>
        <p:spPr>
          <a:xfrm>
            <a:off x="5336957" y="3775100"/>
            <a:ext cx="505235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6BE5E206-6C5C-C24E-BE46-50FCDD7A9E95}"/>
              </a:ext>
            </a:extLst>
          </p:cNvPr>
          <p:cNvSpPr txBox="1"/>
          <p:nvPr/>
        </p:nvSpPr>
        <p:spPr>
          <a:xfrm>
            <a:off x="5401061" y="3695218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B</a:t>
            </a:r>
            <a:r>
              <a:rPr lang="fr-FR" sz="2400" baseline="-25000" dirty="0">
                <a:latin typeface="BigNoodleTitling" panose="02000708030402040100" pitchFamily="2" charset="77"/>
              </a:rPr>
              <a:t>1</a:t>
            </a:r>
            <a:endParaRPr lang="fr-FR" sz="2400" dirty="0">
              <a:latin typeface="BigNoodleTitling" panose="02000708030402040100" pitchFamily="2" charset="77"/>
            </a:endParaRPr>
          </a:p>
        </p:txBody>
      </p:sp>
      <p:sp>
        <p:nvSpPr>
          <p:cNvPr id="12" name="Flèche vers le bas 11">
            <a:extLst>
              <a:ext uri="{FF2B5EF4-FFF2-40B4-BE49-F238E27FC236}">
                <a16:creationId xmlns:a16="http://schemas.microsoft.com/office/drawing/2014/main" id="{092B2B0E-506E-274D-A411-FA3134FC1AE6}"/>
              </a:ext>
            </a:extLst>
          </p:cNvPr>
          <p:cNvSpPr/>
          <p:nvPr/>
        </p:nvSpPr>
        <p:spPr>
          <a:xfrm rot="18127548">
            <a:off x="3673579" y="1460267"/>
            <a:ext cx="653752" cy="2375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5FF75F94-64BE-EA45-9544-09F954BA9D5A}"/>
                  </a:ext>
                </a:extLst>
              </p:cNvPr>
              <p:cNvSpPr txBox="1"/>
              <p:nvPr/>
            </p:nvSpPr>
            <p:spPr>
              <a:xfrm>
                <a:off x="3606356" y="2251265"/>
                <a:ext cx="7881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8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fr-FR" sz="2800" dirty="0">
                  <a:solidFill>
                    <a:schemeClr val="bg1">
                      <a:lumMod val="95000"/>
                    </a:schemeClr>
                  </a:solidFill>
                  <a:latin typeface="Glacial Indifference" pitchFamily="2" charset="0"/>
                </a:endParaRPr>
              </a:p>
            </p:txBody>
          </p:sp>
        </mc:Choice>
        <mc:Fallback xmlns="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5FF75F94-64BE-EA45-9544-09F954BA9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356" y="2251265"/>
                <a:ext cx="788197" cy="523220"/>
              </a:xfrm>
              <a:prstGeom prst="rect">
                <a:avLst/>
              </a:prstGeom>
              <a:blipFill>
                <a:blip r:embed="rId5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DDD5CD05-352B-984F-B4FE-2176CD2FD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712" y="1105192"/>
            <a:ext cx="5230091" cy="4156364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C818375-9E33-A14D-8717-C15A568F2CB2}"/>
              </a:ext>
            </a:extLst>
          </p:cNvPr>
          <p:cNvCxnSpPr/>
          <p:nvPr/>
        </p:nvCxnSpPr>
        <p:spPr>
          <a:xfrm>
            <a:off x="2532993" y="1821749"/>
            <a:ext cx="0" cy="1450428"/>
          </a:xfrm>
          <a:prstGeom prst="straightConnector1">
            <a:avLst/>
          </a:prstGeom>
          <a:ln w="4445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D47BC0D-D6E6-3040-BFF6-D3048AF700BD}"/>
                  </a:ext>
                </a:extLst>
              </p:cNvPr>
              <p:cNvSpPr/>
              <p:nvPr/>
            </p:nvSpPr>
            <p:spPr>
              <a:xfrm rot="16200000">
                <a:off x="1841748" y="2553166"/>
                <a:ext cx="878637" cy="394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fr-FR" b="1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sub>
                          </m:sSub>
                          <m:r>
                            <a:rPr lang="fr-FR" b="1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fr-FR" b="1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D47BC0D-D6E6-3040-BFF6-D3048AF700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41748" y="2553166"/>
                <a:ext cx="878637" cy="3943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18D5A074-6604-B94E-92DF-2F41FC2D1058}"/>
              </a:ext>
            </a:extLst>
          </p:cNvPr>
          <p:cNvCxnSpPr>
            <a:cxnSpLocks/>
          </p:cNvCxnSpPr>
          <p:nvPr/>
        </p:nvCxnSpPr>
        <p:spPr>
          <a:xfrm flipH="1" flipV="1">
            <a:off x="2790632" y="1531802"/>
            <a:ext cx="654157" cy="96627"/>
          </a:xfrm>
          <a:prstGeom prst="straightConnector1">
            <a:avLst/>
          </a:prstGeom>
          <a:ln w="4445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996FE20-079B-9F40-A86F-64DB422D7F02}"/>
                  </a:ext>
                </a:extLst>
              </p:cNvPr>
              <p:cNvSpPr/>
              <p:nvPr/>
            </p:nvSpPr>
            <p:spPr>
              <a:xfrm>
                <a:off x="2643026" y="1497302"/>
                <a:ext cx="878637" cy="394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fr-FR" b="1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sub>
                          </m:sSub>
                          <m:r>
                            <a:rPr lang="fr-FR" b="1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fr-FR" b="1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996FE20-079B-9F40-A86F-64DB422D7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026" y="1497302"/>
                <a:ext cx="878637" cy="394339"/>
              </a:xfrm>
              <a:prstGeom prst="rect">
                <a:avLst/>
              </a:prstGeom>
              <a:blipFill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e 40">
            <a:extLst>
              <a:ext uri="{FF2B5EF4-FFF2-40B4-BE49-F238E27FC236}">
                <a16:creationId xmlns:a16="http://schemas.microsoft.com/office/drawing/2014/main" id="{8FD82AAD-0307-9748-BC5A-4F7FC815FF99}"/>
              </a:ext>
            </a:extLst>
          </p:cNvPr>
          <p:cNvGrpSpPr/>
          <p:nvPr/>
        </p:nvGrpSpPr>
        <p:grpSpPr>
          <a:xfrm>
            <a:off x="73078" y="492311"/>
            <a:ext cx="1378337" cy="821436"/>
            <a:chOff x="134509" y="488914"/>
            <a:chExt cx="1378337" cy="821436"/>
          </a:xfrm>
        </p:grpSpPr>
        <p:sp>
          <p:nvSpPr>
            <p:cNvPr id="42" name="Flèche vers le bas 41">
              <a:extLst>
                <a:ext uri="{FF2B5EF4-FFF2-40B4-BE49-F238E27FC236}">
                  <a16:creationId xmlns:a16="http://schemas.microsoft.com/office/drawing/2014/main" id="{0D65393C-DAC8-F348-B265-94772A901089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BAE563CB-9915-3E4D-8F75-71980C645124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8F8FEB6E-2682-7748-AF95-E6363B244609}"/>
              </a:ext>
            </a:extLst>
          </p:cNvPr>
          <p:cNvGrpSpPr/>
          <p:nvPr/>
        </p:nvGrpSpPr>
        <p:grpSpPr>
          <a:xfrm>
            <a:off x="77828" y="219039"/>
            <a:ext cx="1378337" cy="678873"/>
            <a:chOff x="128504" y="208088"/>
            <a:chExt cx="1378337" cy="678873"/>
          </a:xfrm>
        </p:grpSpPr>
        <p:sp>
          <p:nvSpPr>
            <p:cNvPr id="36" name="Flèche vers le bas 35">
              <a:extLst>
                <a:ext uri="{FF2B5EF4-FFF2-40B4-BE49-F238E27FC236}">
                  <a16:creationId xmlns:a16="http://schemas.microsoft.com/office/drawing/2014/main" id="{3E0E148B-C9D4-A242-BC45-369C28B49BFC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0E53F144-67BE-1149-9D66-F4A654FF1B63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965F79E-C98A-4D4A-842C-DDCE94F0A9D5}"/>
              </a:ext>
            </a:extLst>
          </p:cNvPr>
          <p:cNvGrpSpPr/>
          <p:nvPr/>
        </p:nvGrpSpPr>
        <p:grpSpPr>
          <a:xfrm>
            <a:off x="82599" y="33369"/>
            <a:ext cx="1271202" cy="463679"/>
            <a:chOff x="128504" y="30147"/>
            <a:chExt cx="1271202" cy="463679"/>
          </a:xfrm>
        </p:grpSpPr>
        <p:sp>
          <p:nvSpPr>
            <p:cNvPr id="39" name="Flèche vers le bas 38">
              <a:extLst>
                <a:ext uri="{FF2B5EF4-FFF2-40B4-BE49-F238E27FC236}">
                  <a16:creationId xmlns:a16="http://schemas.microsoft.com/office/drawing/2014/main" id="{ABF2411D-C0B6-FB44-AF3A-9CC2FDCFB8A8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344AC59-460D-1340-AE7D-A5DCDC8490F7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F0D205B-10B8-E24E-928F-E182944330D2}"/>
                  </a:ext>
                </a:extLst>
              </p:cNvPr>
              <p:cNvSpPr txBox="1"/>
              <p:nvPr/>
            </p:nvSpPr>
            <p:spPr>
              <a:xfrm>
                <a:off x="5242547" y="5099894"/>
                <a:ext cx="2115324" cy="764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8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int</m:t>
                        </m:r>
                      </m:sub>
                    </m:sSub>
                    <m:r>
                      <a:rPr lang="fr-FR" sz="28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28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8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28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8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28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28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F0D205B-10B8-E24E-928F-E18294433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47" y="5099894"/>
                <a:ext cx="2115324" cy="764633"/>
              </a:xfrm>
              <a:prstGeom prst="rect">
                <a:avLst/>
              </a:prstGeom>
              <a:blipFill>
                <a:blip r:embed="rId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ZoneTexte 43">
            <a:extLst>
              <a:ext uri="{FF2B5EF4-FFF2-40B4-BE49-F238E27FC236}">
                <a16:creationId xmlns:a16="http://schemas.microsoft.com/office/drawing/2014/main" id="{A2DD843C-CFF9-1C4F-BC1A-258EB0339158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359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09518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96296E-6 L -0.08906 0.002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35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DC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Le photodétecteur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FBE4F31-A7E3-8E4B-BB8F-5EF9CC4FF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93" y="2259678"/>
            <a:ext cx="5170598" cy="29084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73521C-72CA-CE43-B904-861AA77F9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3" y="2247951"/>
            <a:ext cx="5170598" cy="29084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7281F6-73B2-A74B-85B7-ECAD5B2B1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61" y="2251277"/>
            <a:ext cx="5170598" cy="29084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341B28-4FCB-0F4D-80F5-68165C755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93" y="2267838"/>
            <a:ext cx="5170598" cy="2908460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C2710370-338A-4B4F-93A0-72433012B59B}"/>
              </a:ext>
            </a:extLst>
          </p:cNvPr>
          <p:cNvSpPr txBox="1"/>
          <p:nvPr/>
        </p:nvSpPr>
        <p:spPr>
          <a:xfrm>
            <a:off x="5806801" y="2194171"/>
            <a:ext cx="625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Faible budget thermique (&lt;100°C)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Dépôt localisé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Niveaux de gris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F3779B09-2022-F141-800E-19AF46841289}"/>
              </a:ext>
            </a:extLst>
          </p:cNvPr>
          <p:cNvGrpSpPr/>
          <p:nvPr/>
        </p:nvGrpSpPr>
        <p:grpSpPr>
          <a:xfrm>
            <a:off x="1906718" y="1166699"/>
            <a:ext cx="576505" cy="2039784"/>
            <a:chOff x="1965084" y="1174279"/>
            <a:chExt cx="576505" cy="2039784"/>
          </a:xfrm>
        </p:grpSpPr>
        <p:sp>
          <p:nvSpPr>
            <p:cNvPr id="45" name="Triangle 44">
              <a:extLst>
                <a:ext uri="{FF2B5EF4-FFF2-40B4-BE49-F238E27FC236}">
                  <a16:creationId xmlns:a16="http://schemas.microsoft.com/office/drawing/2014/main" id="{FA19385A-A5EA-7A46-BA90-010E8FF6FD51}"/>
                </a:ext>
              </a:extLst>
            </p:cNvPr>
            <p:cNvSpPr/>
            <p:nvPr/>
          </p:nvSpPr>
          <p:spPr>
            <a:xfrm flipV="1">
              <a:off x="1965084" y="1174279"/>
              <a:ext cx="576505" cy="2039784"/>
            </a:xfrm>
            <a:prstGeom prst="triangle">
              <a:avLst/>
            </a:prstGeom>
            <a:gradFill>
              <a:gsLst>
                <a:gs pos="58500">
                  <a:srgbClr val="9BB2DB"/>
                </a:gs>
                <a:gs pos="26000">
                  <a:schemeClr val="bg1">
                    <a:lumMod val="95000"/>
                  </a:schemeClr>
                </a:gs>
                <a:gs pos="76000">
                  <a:schemeClr val="accent1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F3207ACE-F87E-E946-96D0-447AB81EA18B}"/>
                </a:ext>
              </a:extLst>
            </p:cNvPr>
            <p:cNvSpPr txBox="1"/>
            <p:nvPr/>
          </p:nvSpPr>
          <p:spPr>
            <a:xfrm>
              <a:off x="2051216" y="1345729"/>
              <a:ext cx="4780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latin typeface="Glacial Indifference" pitchFamily="2" charset="0"/>
                </a:rPr>
                <a:t>e</a:t>
              </a:r>
              <a:r>
                <a:rPr lang="fr-FR" sz="2800" baseline="30000" dirty="0">
                  <a:latin typeface="Glacial Indifference" pitchFamily="2" charset="0"/>
                </a:rPr>
                <a:t>-</a:t>
              </a:r>
              <a:endParaRPr lang="fr-FR" sz="2800" dirty="0">
                <a:latin typeface="Glacial Indifference" pitchFamily="2" charset="0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AD1B1966-47DA-2648-9AFB-DF2AC0BFBC92}"/>
              </a:ext>
            </a:extLst>
          </p:cNvPr>
          <p:cNvGrpSpPr/>
          <p:nvPr/>
        </p:nvGrpSpPr>
        <p:grpSpPr>
          <a:xfrm>
            <a:off x="-1016584" y="508936"/>
            <a:ext cx="1378337" cy="821436"/>
            <a:chOff x="134509" y="488914"/>
            <a:chExt cx="1378337" cy="821436"/>
          </a:xfrm>
        </p:grpSpPr>
        <p:sp>
          <p:nvSpPr>
            <p:cNvPr id="64" name="Flèche vers le bas 63">
              <a:extLst>
                <a:ext uri="{FF2B5EF4-FFF2-40B4-BE49-F238E27FC236}">
                  <a16:creationId xmlns:a16="http://schemas.microsoft.com/office/drawing/2014/main" id="{DC357B2A-A4AE-824A-A14C-E00F4468BF9D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A5B72009-3800-9344-9409-CEB738077847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DD1D5AD9-B06E-EE4E-AED1-BF1969D306E0}"/>
              </a:ext>
            </a:extLst>
          </p:cNvPr>
          <p:cNvGrpSpPr/>
          <p:nvPr/>
        </p:nvGrpSpPr>
        <p:grpSpPr>
          <a:xfrm>
            <a:off x="-1078164" y="220431"/>
            <a:ext cx="1378337" cy="678873"/>
            <a:chOff x="128504" y="208088"/>
            <a:chExt cx="1378337" cy="678873"/>
          </a:xfrm>
        </p:grpSpPr>
        <p:sp>
          <p:nvSpPr>
            <p:cNvPr id="69" name="Flèche vers le bas 68">
              <a:extLst>
                <a:ext uri="{FF2B5EF4-FFF2-40B4-BE49-F238E27FC236}">
                  <a16:creationId xmlns:a16="http://schemas.microsoft.com/office/drawing/2014/main" id="{0D1CD998-AC0C-F241-B968-D6D51621AB59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02015D1B-DF59-AD4D-828A-BE355E0EAFA8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39B4F5E-9796-7541-8013-20833D851D86}"/>
              </a:ext>
            </a:extLst>
          </p:cNvPr>
          <p:cNvGrpSpPr/>
          <p:nvPr/>
        </p:nvGrpSpPr>
        <p:grpSpPr>
          <a:xfrm>
            <a:off x="82599" y="33369"/>
            <a:ext cx="1271202" cy="463679"/>
            <a:chOff x="128504" y="30147"/>
            <a:chExt cx="1271202" cy="463679"/>
          </a:xfrm>
        </p:grpSpPr>
        <p:sp>
          <p:nvSpPr>
            <p:cNvPr id="54" name="Flèche vers le bas 53">
              <a:extLst>
                <a:ext uri="{FF2B5EF4-FFF2-40B4-BE49-F238E27FC236}">
                  <a16:creationId xmlns:a16="http://schemas.microsoft.com/office/drawing/2014/main" id="{4BA368A5-3112-5D44-A042-827C6318476F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EBF64198-B909-3142-B171-0E24BCD7CC33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9E632CAA-AA9A-C74B-AEC3-9409B2F16993}"/>
              </a:ext>
            </a:extLst>
          </p:cNvPr>
          <p:cNvGrpSpPr/>
          <p:nvPr/>
        </p:nvGrpSpPr>
        <p:grpSpPr>
          <a:xfrm>
            <a:off x="6207693" y="3815072"/>
            <a:ext cx="2833304" cy="1908648"/>
            <a:chOff x="6207693" y="3815072"/>
            <a:chExt cx="2833304" cy="1908648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FF18765-B9F8-1A47-8936-AEC5A6339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0180"/>
            <a:stretch/>
          </p:blipFill>
          <p:spPr>
            <a:xfrm>
              <a:off x="6207693" y="3815072"/>
              <a:ext cx="2833304" cy="1908648"/>
            </a:xfrm>
            <a:prstGeom prst="rect">
              <a:avLst/>
            </a:prstGeom>
          </p:spPr>
        </p:pic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C9D87E34-9DBA-224B-9741-EA9E4F3C8AB2}"/>
                </a:ext>
              </a:extLst>
            </p:cNvPr>
            <p:cNvSpPr txBox="1"/>
            <p:nvPr/>
          </p:nvSpPr>
          <p:spPr>
            <a:xfrm>
              <a:off x="6451961" y="4519385"/>
              <a:ext cx="4972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SiO</a:t>
              </a:r>
              <a:r>
                <a:rPr lang="fr-FR" sz="1400" b="1" baseline="-25000" dirty="0">
                  <a:solidFill>
                    <a:schemeClr val="bg1"/>
                  </a:solidFill>
                </a:rPr>
                <a:t>2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15953607-A353-A14A-AD24-DBEC77AA3E3B}"/>
                </a:ext>
              </a:extLst>
            </p:cNvPr>
            <p:cNvSpPr txBox="1"/>
            <p:nvPr/>
          </p:nvSpPr>
          <p:spPr>
            <a:xfrm>
              <a:off x="7543025" y="4608602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Au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C74AECF5-6E07-CD41-A0D0-345D20C44DDD}"/>
                </a:ext>
              </a:extLst>
            </p:cNvPr>
            <p:cNvSpPr txBox="1"/>
            <p:nvPr/>
          </p:nvSpPr>
          <p:spPr>
            <a:xfrm>
              <a:off x="7479706" y="4898372"/>
              <a:ext cx="5164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QCD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423ECA44-2869-C540-8488-174B9F61FECC}"/>
                </a:ext>
              </a:extLst>
            </p:cNvPr>
            <p:cNvSpPr txBox="1"/>
            <p:nvPr/>
          </p:nvSpPr>
          <p:spPr>
            <a:xfrm>
              <a:off x="6250551" y="5335094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Au</a:t>
              </a:r>
            </a:p>
          </p:txBody>
        </p: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639C2D74-08B2-904C-A7B6-E8EA36FE11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0092" y="5640096"/>
              <a:ext cx="177601" cy="1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5727D3ED-3C45-A741-A0D0-B4B720AFE7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0092" y="5593689"/>
              <a:ext cx="0" cy="92817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CF461745-CE20-4546-9184-4305141665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8501" y="5593688"/>
              <a:ext cx="0" cy="92817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8CD6293C-2A62-7943-8CB6-76341B3AA263}"/>
                </a:ext>
              </a:extLst>
            </p:cNvPr>
            <p:cNvSpPr txBox="1"/>
            <p:nvPr/>
          </p:nvSpPr>
          <p:spPr>
            <a:xfrm>
              <a:off x="8443840" y="5332078"/>
              <a:ext cx="5309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Futura Condensed Medium" panose="020B0602020204020303" pitchFamily="34" charset="-79"/>
                  <a:cs typeface="Futura Condensed Medium" panose="020B0602020204020303" pitchFamily="34" charset="-79"/>
                </a:rPr>
                <a:t>200 nm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7F879F88-C6FC-B44B-9061-78411A6E5524}"/>
                </a:ext>
              </a:extLst>
            </p:cNvPr>
            <p:cNvSpPr txBox="1"/>
            <p:nvPr/>
          </p:nvSpPr>
          <p:spPr>
            <a:xfrm>
              <a:off x="8412090" y="4519385"/>
              <a:ext cx="4972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SiO</a:t>
              </a:r>
              <a:r>
                <a:rPr lang="fr-FR" sz="1400" b="1" baseline="-25000" dirty="0">
                  <a:solidFill>
                    <a:schemeClr val="bg1"/>
                  </a:solidFill>
                </a:rPr>
                <a:t>2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156077FA-B52F-8E43-8317-B7070669C4A4}"/>
              </a:ext>
            </a:extLst>
          </p:cNvPr>
          <p:cNvGrpSpPr/>
          <p:nvPr/>
        </p:nvGrpSpPr>
        <p:grpSpPr>
          <a:xfrm>
            <a:off x="9014640" y="2764044"/>
            <a:ext cx="2289576" cy="2964823"/>
            <a:chOff x="9014640" y="2764044"/>
            <a:chExt cx="2289576" cy="2964823"/>
          </a:xfrm>
        </p:grpSpPr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1981BDE0-69B0-3445-9529-962176615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54630" y="2806558"/>
              <a:ext cx="2189001" cy="164175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09CEF844-1422-594F-A377-933E924BD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1832"/>
            <a:stretch/>
          </p:blipFill>
          <p:spPr>
            <a:xfrm>
              <a:off x="9054629" y="4281359"/>
              <a:ext cx="2189001" cy="1447508"/>
            </a:xfrm>
            <a:prstGeom prst="rect">
              <a:avLst/>
            </a:prstGeom>
          </p:spPr>
        </p:pic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8FB3EC6-5344-944A-B34A-7B182DF4E8FA}"/>
                </a:ext>
              </a:extLst>
            </p:cNvPr>
            <p:cNvSpPr txBox="1"/>
            <p:nvPr/>
          </p:nvSpPr>
          <p:spPr>
            <a:xfrm>
              <a:off x="9833749" y="2764044"/>
              <a:ext cx="1463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i="1" dirty="0">
                  <a:solidFill>
                    <a:schemeClr val="bg1">
                      <a:lumMod val="95000"/>
                    </a:schemeClr>
                  </a:solidFill>
                </a:rPr>
                <a:t>Sans niveaux gris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829065AB-78B1-244B-A191-A7CA13851576}"/>
                </a:ext>
              </a:extLst>
            </p:cNvPr>
            <p:cNvSpPr txBox="1"/>
            <p:nvPr/>
          </p:nvSpPr>
          <p:spPr>
            <a:xfrm>
              <a:off x="9833749" y="4242677"/>
              <a:ext cx="14704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Avec niveaux gris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A5B174FA-2083-9F49-AA21-218EC03D59DB}"/>
                </a:ext>
              </a:extLst>
            </p:cNvPr>
            <p:cNvSpPr txBox="1"/>
            <p:nvPr/>
          </p:nvSpPr>
          <p:spPr>
            <a:xfrm>
              <a:off x="9014640" y="4009032"/>
              <a:ext cx="957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1">
                      <a:lumMod val="95000"/>
                    </a:schemeClr>
                  </a:solidFill>
                </a:rPr>
                <a:t>Ruptures</a:t>
              </a:r>
            </a:p>
          </p:txBody>
        </p: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C118BFB2-3C45-A247-BDA0-189A2AA048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93329" y="3661466"/>
              <a:ext cx="92331" cy="3475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C0C3B6BF-911D-9743-BA85-AEEDA81FD2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9577" y="3519062"/>
              <a:ext cx="515244" cy="63551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ACDBC72-EC04-3B4B-99B1-5F63F7F062E9}"/>
                </a:ext>
              </a:extLst>
            </p:cNvPr>
            <p:cNvGrpSpPr/>
            <p:nvPr/>
          </p:nvGrpSpPr>
          <p:grpSpPr>
            <a:xfrm>
              <a:off x="9190892" y="5619163"/>
              <a:ext cx="178409" cy="92818"/>
              <a:chOff x="3457569" y="3729241"/>
              <a:chExt cx="194499" cy="64538"/>
            </a:xfrm>
          </p:grpSpPr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DA8BA59E-0E40-784B-8142-A6A07D00C2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7569" y="3761509"/>
                <a:ext cx="193618" cy="1"/>
              </a:xfrm>
              <a:prstGeom prst="line">
                <a:avLst/>
              </a:prstGeom>
              <a:ln w="28575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22007FE3-936A-9E41-80A2-F9D798CF7D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7569" y="3729242"/>
                <a:ext cx="0" cy="64537"/>
              </a:xfrm>
              <a:prstGeom prst="line">
                <a:avLst/>
              </a:prstGeom>
              <a:ln w="28575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>
                <a:extLst>
                  <a:ext uri="{FF2B5EF4-FFF2-40B4-BE49-F238E27FC236}">
                    <a16:creationId xmlns:a16="http://schemas.microsoft.com/office/drawing/2014/main" id="{3EB209C5-C5A5-F143-AE24-611EBC7308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2068" y="3729241"/>
                <a:ext cx="0" cy="64537"/>
              </a:xfrm>
              <a:prstGeom prst="line">
                <a:avLst/>
              </a:prstGeom>
              <a:ln w="28575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21D616FB-ABC7-2F46-96A9-6CCA66F901CB}"/>
                </a:ext>
              </a:extLst>
            </p:cNvPr>
            <p:cNvSpPr txBox="1"/>
            <p:nvPr/>
          </p:nvSpPr>
          <p:spPr>
            <a:xfrm>
              <a:off x="9014640" y="5357553"/>
              <a:ext cx="5309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Futura Condensed Medium" panose="020B0602020204020303" pitchFamily="34" charset="-79"/>
                  <a:cs typeface="Futura Condensed Medium" panose="020B0602020204020303" pitchFamily="34" charset="-79"/>
                </a:rPr>
                <a:t>400 nm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B60481B8-087E-3B4F-86ED-6C706D73CB2F}"/>
                </a:ext>
              </a:extLst>
            </p:cNvPr>
            <p:cNvSpPr txBox="1"/>
            <p:nvPr/>
          </p:nvSpPr>
          <p:spPr>
            <a:xfrm>
              <a:off x="10657566" y="3484877"/>
              <a:ext cx="4972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SiO</a:t>
              </a:r>
              <a:r>
                <a:rPr lang="fr-FR" sz="1400" b="1" baseline="-25000" dirty="0">
                  <a:solidFill>
                    <a:schemeClr val="bg1"/>
                  </a:solidFill>
                </a:rPr>
                <a:t>2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C55ED123-8CFA-2544-A8CA-AAD43E77C650}"/>
                </a:ext>
              </a:extLst>
            </p:cNvPr>
            <p:cNvSpPr txBox="1"/>
            <p:nvPr/>
          </p:nvSpPr>
          <p:spPr>
            <a:xfrm>
              <a:off x="9190892" y="5032291"/>
              <a:ext cx="4315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chemeClr val="bg1"/>
                  </a:solidFill>
                </a:rPr>
                <a:t>SiO</a:t>
              </a:r>
              <a:r>
                <a:rPr lang="fr-FR" sz="1100" b="1" baseline="-25000" dirty="0">
                  <a:solidFill>
                    <a:schemeClr val="bg1"/>
                  </a:solidFill>
                </a:rPr>
                <a:t>2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EEDB68F1-7EBD-2640-9FE9-02A9AFAF06F8}"/>
                </a:ext>
              </a:extLst>
            </p:cNvPr>
            <p:cNvSpPr txBox="1"/>
            <p:nvPr/>
          </p:nvSpPr>
          <p:spPr>
            <a:xfrm>
              <a:off x="10574701" y="5009029"/>
              <a:ext cx="4315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chemeClr val="bg1"/>
                  </a:solidFill>
                </a:rPr>
                <a:t>SiO</a:t>
              </a:r>
              <a:r>
                <a:rPr lang="fr-FR" sz="1100" b="1" baseline="-25000" dirty="0">
                  <a:solidFill>
                    <a:schemeClr val="bg1"/>
                  </a:solidFill>
                </a:rPr>
                <a:t>2</a:t>
              </a:r>
              <a:endParaRPr lang="fr-FR" sz="11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279023B-AC13-CD4C-8D16-67360ED954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428"/>
          <a:stretch/>
        </p:blipFill>
        <p:spPr>
          <a:xfrm>
            <a:off x="2841866" y="675173"/>
            <a:ext cx="6870023" cy="4563694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17F91CB6-70BC-404D-AC0F-8BEA99324231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19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09336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07929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0.22161 0.0518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36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DC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Spectre réponse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133DC46-15B0-A44D-97A5-751F53AF28CC}"/>
              </a:ext>
            </a:extLst>
          </p:cNvPr>
          <p:cNvSpPr txBox="1"/>
          <p:nvPr/>
        </p:nvSpPr>
        <p:spPr>
          <a:xfrm>
            <a:off x="2888559" y="784532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FTIR à 0V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BA939B-1A61-9C4B-ABEB-D06CB87CDFD5}"/>
              </a:ext>
            </a:extLst>
          </p:cNvPr>
          <p:cNvSpPr txBox="1"/>
          <p:nvPr/>
        </p:nvSpPr>
        <p:spPr>
          <a:xfrm>
            <a:off x="7686501" y="1159110"/>
            <a:ext cx="20694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 = 1.55µm</a:t>
            </a:r>
          </a:p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 = 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  <a:cs typeface="Futura Medium" panose="020B0602020204020303" pitchFamily="34" charset="-79"/>
              </a:rPr>
              <a:t>?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174A69-C441-9F4E-956B-4F5BD2FA6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3" t="10207" b="10916"/>
          <a:stretch/>
        </p:blipFill>
        <p:spPr>
          <a:xfrm>
            <a:off x="7434944" y="2506302"/>
            <a:ext cx="4790190" cy="3277625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195608F-3DF7-C348-A585-706318830E4B}"/>
              </a:ext>
            </a:extLst>
          </p:cNvPr>
          <p:cNvCxnSpPr>
            <a:cxnSpLocks/>
          </p:cNvCxnSpPr>
          <p:nvPr/>
        </p:nvCxnSpPr>
        <p:spPr>
          <a:xfrm flipH="1">
            <a:off x="8055429" y="2387616"/>
            <a:ext cx="696685" cy="366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AA2EA228-154D-1B49-B8E5-A3BB86CD5138}"/>
              </a:ext>
            </a:extLst>
          </p:cNvPr>
          <p:cNvCxnSpPr>
            <a:cxnSpLocks/>
          </p:cNvCxnSpPr>
          <p:nvPr/>
        </p:nvCxnSpPr>
        <p:spPr>
          <a:xfrm>
            <a:off x="8752114" y="2387616"/>
            <a:ext cx="2231572" cy="392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DFA8884-1CC9-3642-943F-90B33F8F12D1}"/>
              </a:ext>
            </a:extLst>
          </p:cNvPr>
          <p:cNvSpPr txBox="1"/>
          <p:nvPr/>
        </p:nvSpPr>
        <p:spPr>
          <a:xfrm>
            <a:off x="8235402" y="2001768"/>
            <a:ext cx="103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Ruptures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D8DFCE-E8CB-7742-B8DD-74A43E03D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6" b="22580"/>
          <a:stretch/>
        </p:blipFill>
        <p:spPr>
          <a:xfrm>
            <a:off x="450019" y="1626211"/>
            <a:ext cx="6580909" cy="4376191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66C6F036-4E1C-BA4C-BB07-1C978DC04B0E}"/>
              </a:ext>
            </a:extLst>
          </p:cNvPr>
          <p:cNvGrpSpPr/>
          <p:nvPr/>
        </p:nvGrpSpPr>
        <p:grpSpPr>
          <a:xfrm>
            <a:off x="-47348" y="508936"/>
            <a:ext cx="1378337" cy="821436"/>
            <a:chOff x="134509" y="488914"/>
            <a:chExt cx="1378337" cy="821436"/>
          </a:xfrm>
        </p:grpSpPr>
        <p:sp>
          <p:nvSpPr>
            <p:cNvPr id="44" name="Flèche vers le bas 43">
              <a:extLst>
                <a:ext uri="{FF2B5EF4-FFF2-40B4-BE49-F238E27FC236}">
                  <a16:creationId xmlns:a16="http://schemas.microsoft.com/office/drawing/2014/main" id="{2DCB6154-5C9C-3740-8F63-96B563170A69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01F1E0E8-4D20-D547-BE7D-B3DA09B6BF5B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22FCA24A-63BE-F244-AD30-0BA243A1982C}"/>
              </a:ext>
            </a:extLst>
          </p:cNvPr>
          <p:cNvGrpSpPr/>
          <p:nvPr/>
        </p:nvGrpSpPr>
        <p:grpSpPr>
          <a:xfrm>
            <a:off x="-1078164" y="220431"/>
            <a:ext cx="1378337" cy="678873"/>
            <a:chOff x="128504" y="208088"/>
            <a:chExt cx="1378337" cy="678873"/>
          </a:xfrm>
        </p:grpSpPr>
        <p:sp>
          <p:nvSpPr>
            <p:cNvPr id="38" name="Flèche vers le bas 37">
              <a:extLst>
                <a:ext uri="{FF2B5EF4-FFF2-40B4-BE49-F238E27FC236}">
                  <a16:creationId xmlns:a16="http://schemas.microsoft.com/office/drawing/2014/main" id="{3BA6CFC9-3541-3E4F-B14B-DAF5C739B449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1D385289-28F8-9B40-AD3B-A6ACBEC14614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3284409-2B82-9E49-8486-6EEF310DB10E}"/>
              </a:ext>
            </a:extLst>
          </p:cNvPr>
          <p:cNvGrpSpPr/>
          <p:nvPr/>
        </p:nvGrpSpPr>
        <p:grpSpPr>
          <a:xfrm>
            <a:off x="-1059083" y="44688"/>
            <a:ext cx="1271202" cy="463679"/>
            <a:chOff x="128504" y="30147"/>
            <a:chExt cx="1271202" cy="463679"/>
          </a:xfrm>
        </p:grpSpPr>
        <p:sp>
          <p:nvSpPr>
            <p:cNvPr id="25" name="Flèche vers le bas 24">
              <a:extLst>
                <a:ext uri="{FF2B5EF4-FFF2-40B4-BE49-F238E27FC236}">
                  <a16:creationId xmlns:a16="http://schemas.microsoft.com/office/drawing/2014/main" id="{948A2C76-1DE2-394C-8B52-26F20B4E7C6A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53B9941-7727-A54B-83AF-112B77EE20A6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4A6E53C8-F4B2-1B42-997C-EB1C00ED1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27" t="3921" r="5246" b="92497"/>
          <a:stretch/>
        </p:blipFill>
        <p:spPr>
          <a:xfrm>
            <a:off x="500364" y="1385094"/>
            <a:ext cx="6746735" cy="27030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20E50452-5B68-0140-AF1D-5FE9B35C51C4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708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828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07891 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0E92C3F-50DD-9647-AC54-D0FC95288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5" y="1180640"/>
            <a:ext cx="6013525" cy="477896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37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DC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27DDEB2-2FD4-6243-B06D-B8F51459A080}"/>
                  </a:ext>
                </a:extLst>
              </p:cNvPr>
              <p:cNvSpPr txBox="1"/>
              <p:nvPr/>
            </p:nvSpPr>
            <p:spPr>
              <a:xfrm>
                <a:off x="1" y="143054"/>
                <a:ext cx="12192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Rendement interne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8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int</m:t>
                        </m:r>
                      </m:sub>
                    </m:sSub>
                  </m:oMath>
                </a14:m>
                <a:r>
                  <a:rPr lang="fr-FR" sz="28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27DDEB2-2FD4-6243-B06D-B8F51459A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43054"/>
                <a:ext cx="12192000" cy="523220"/>
              </a:xfrm>
              <a:prstGeom prst="rect">
                <a:avLst/>
              </a:prstGeom>
              <a:blipFill>
                <a:blip r:embed="rId4"/>
                <a:stretch>
                  <a:fillRect t="-11905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E599629D-34B1-1E44-9B80-750A8E14638F}"/>
              </a:ext>
            </a:extLst>
          </p:cNvPr>
          <p:cNvSpPr txBox="1"/>
          <p:nvPr/>
        </p:nvSpPr>
        <p:spPr>
          <a:xfrm>
            <a:off x="1557806" y="1012793"/>
            <a:ext cx="3665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Illumination QCL 10.3µm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F8C4F5F-27A2-434C-9F6F-69E5FE726E41}"/>
                  </a:ext>
                </a:extLst>
              </p:cNvPr>
              <p:cNvSpPr txBox="1"/>
              <p:nvPr/>
            </p:nvSpPr>
            <p:spPr>
              <a:xfrm>
                <a:off x="6186355" y="1082434"/>
                <a:ext cx="6013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fr-FR" sz="24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(</a:t>
                </a:r>
                <a:r>
                  <a:rPr lang="fr-FR" sz="2400" dirty="0">
                    <a:solidFill>
                      <a:srgbClr val="04D8DE"/>
                    </a:solidFill>
                    <a:latin typeface="Glacial Indifference" pitchFamily="2" charset="0"/>
                  </a:rPr>
                  <a:t>77K</a:t>
                </a:r>
                <a:r>
                  <a:rPr lang="fr-FR" sz="24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/</a:t>
                </a:r>
                <a:r>
                  <a:rPr lang="fr-FR" sz="2400" dirty="0">
                    <a:solidFill>
                      <a:srgbClr val="FF53BC"/>
                    </a:solidFill>
                    <a:latin typeface="Glacial Indifference" pitchFamily="2" charset="0"/>
                  </a:rPr>
                  <a:t>300K</a:t>
                </a:r>
                <a:r>
                  <a:rPr lang="fr-FR" sz="24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) = </a:t>
                </a:r>
                <a:r>
                  <a:rPr lang="fr-FR" sz="2400" b="1" dirty="0">
                    <a:solidFill>
                      <a:srgbClr val="04D8DE"/>
                    </a:solidFill>
                    <a:latin typeface="Glacial Indifference" pitchFamily="2" charset="0"/>
                  </a:rPr>
                  <a:t>122</a:t>
                </a:r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/</a:t>
                </a:r>
                <a:r>
                  <a:rPr lang="fr-FR" sz="2400" b="1" dirty="0">
                    <a:solidFill>
                      <a:srgbClr val="FF53BC"/>
                    </a:solidFill>
                    <a:latin typeface="Glacial Indifference" pitchFamily="2" charset="0"/>
                  </a:rPr>
                  <a:t>85</a:t>
                </a:r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mA.W</a:t>
                </a:r>
                <a:r>
                  <a:rPr lang="fr-FR" sz="2400" b="1" baseline="300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-1  </a:t>
                </a:r>
                <a:r>
                  <a:rPr lang="fr-FR" sz="24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à -0.4V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F8C4F5F-27A2-434C-9F6F-69E5FE72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355" y="1082434"/>
                <a:ext cx="6013526" cy="461665"/>
              </a:xfrm>
              <a:prstGeom prst="rect">
                <a:avLst/>
              </a:prstGeom>
              <a:blipFill>
                <a:blip r:embed="rId5"/>
                <a:stretch>
                  <a:fillRect t="-10811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3301258A-E9C4-D542-8527-96C6A1F86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325" y="3468659"/>
            <a:ext cx="3247475" cy="2580775"/>
          </a:xfrm>
          <a:prstGeom prst="rect">
            <a:avLst/>
          </a:prstGeom>
        </p:spPr>
      </p:pic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E6730372-932D-1B4E-BA1C-8756EB30B149}"/>
              </a:ext>
            </a:extLst>
          </p:cNvPr>
          <p:cNvSpPr/>
          <p:nvPr/>
        </p:nvSpPr>
        <p:spPr>
          <a:xfrm rot="15125155">
            <a:off x="9403565" y="2025573"/>
            <a:ext cx="446522" cy="625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8AD4E245-D995-9A4B-AA6D-069E63603051}"/>
              </a:ext>
            </a:extLst>
          </p:cNvPr>
          <p:cNvSpPr/>
          <p:nvPr/>
        </p:nvSpPr>
        <p:spPr>
          <a:xfrm rot="17943217">
            <a:off x="9351675" y="2604449"/>
            <a:ext cx="446522" cy="625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3FDB4E-A7C1-A94D-A2B6-7E9EEE355C57}"/>
              </a:ext>
            </a:extLst>
          </p:cNvPr>
          <p:cNvSpPr txBox="1"/>
          <p:nvPr/>
        </p:nvSpPr>
        <p:spPr>
          <a:xfrm>
            <a:off x="10000652" y="2000287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4D8DE"/>
                </a:solidFill>
              </a:rPr>
              <a:t>41%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36B8841-412B-C244-A749-0E3719AEF99D}"/>
              </a:ext>
            </a:extLst>
          </p:cNvPr>
          <p:cNvSpPr/>
          <p:nvPr/>
        </p:nvSpPr>
        <p:spPr>
          <a:xfrm>
            <a:off x="7734768" y="2394644"/>
            <a:ext cx="807066" cy="448917"/>
          </a:xfrm>
          <a:prstGeom prst="ellipse">
            <a:avLst/>
          </a:prstGeom>
          <a:solidFill>
            <a:srgbClr val="C00000">
              <a:alpha val="63478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1F630B-15C0-E648-8BA9-5D6E05E19975}"/>
              </a:ext>
            </a:extLst>
          </p:cNvPr>
          <p:cNvSpPr txBox="1"/>
          <p:nvPr/>
        </p:nvSpPr>
        <p:spPr>
          <a:xfrm>
            <a:off x="10024201" y="2627670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53BC"/>
                </a:solidFill>
              </a:rPr>
              <a:t>31%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5AEE5006-0777-0049-B6D6-2DAEB65FDC18}"/>
              </a:ext>
            </a:extLst>
          </p:cNvPr>
          <p:cNvSpPr/>
          <p:nvPr/>
        </p:nvSpPr>
        <p:spPr>
          <a:xfrm rot="16200000">
            <a:off x="6170799" y="2400078"/>
            <a:ext cx="335478" cy="4699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>
            <a:extLst>
              <a:ext uri="{FF2B5EF4-FFF2-40B4-BE49-F238E27FC236}">
                <a16:creationId xmlns:a16="http://schemas.microsoft.com/office/drawing/2014/main" id="{2B8D5E44-CA59-544F-AAB4-F04347645E90}"/>
              </a:ext>
            </a:extLst>
          </p:cNvPr>
          <p:cNvSpPr/>
          <p:nvPr/>
        </p:nvSpPr>
        <p:spPr>
          <a:xfrm rot="13283328">
            <a:off x="7462986" y="2760338"/>
            <a:ext cx="335478" cy="79901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656CFA-F590-D840-A5CB-D4ADA2F7EB6F}"/>
              </a:ext>
            </a:extLst>
          </p:cNvPr>
          <p:cNvSpPr txBox="1"/>
          <p:nvPr/>
        </p:nvSpPr>
        <p:spPr>
          <a:xfrm>
            <a:off x="6677008" y="3484956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BigNoodleTitling" panose="02000708030402040100" pitchFamily="2" charset="77"/>
              </a:rPr>
              <a:t>TCMT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7C6DA68-E439-474C-9B9D-7A793D0760E4}"/>
              </a:ext>
            </a:extLst>
          </p:cNvPr>
          <p:cNvSpPr/>
          <p:nvPr/>
        </p:nvSpPr>
        <p:spPr>
          <a:xfrm>
            <a:off x="9437172" y="3565014"/>
            <a:ext cx="234615" cy="229495"/>
          </a:xfrm>
          <a:prstGeom prst="ellipse">
            <a:avLst/>
          </a:prstGeom>
          <a:solidFill>
            <a:srgbClr val="04D8DE">
              <a:alpha val="63478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5E9A535-2242-CA45-8B78-930B4BC93914}"/>
              </a:ext>
            </a:extLst>
          </p:cNvPr>
          <p:cNvSpPr/>
          <p:nvPr/>
        </p:nvSpPr>
        <p:spPr>
          <a:xfrm>
            <a:off x="9457628" y="4047467"/>
            <a:ext cx="234615" cy="229495"/>
          </a:xfrm>
          <a:prstGeom prst="ellipse">
            <a:avLst/>
          </a:prstGeom>
          <a:solidFill>
            <a:srgbClr val="FF53BC">
              <a:alpha val="63478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8ED2B7B-FD18-054F-AC09-F06084493BCB}"/>
                  </a:ext>
                </a:extLst>
              </p:cNvPr>
              <p:cNvSpPr txBox="1"/>
              <p:nvPr/>
            </p:nvSpPr>
            <p:spPr>
              <a:xfrm>
                <a:off x="6630046" y="2117233"/>
                <a:ext cx="2487861" cy="950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fr-FR" sz="28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8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f>
                        <m:fPr>
                          <m:ctrlPr>
                            <a:rPr lang="fr-FR" sz="28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8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8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8ED2B7B-FD18-054F-AC09-F06084493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046" y="2117233"/>
                <a:ext cx="2487861" cy="950388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5E18E8FA-EE72-EF4E-B26D-05F1F3D13FB3}"/>
              </a:ext>
            </a:extLst>
          </p:cNvPr>
          <p:cNvGrpSpPr/>
          <p:nvPr/>
        </p:nvGrpSpPr>
        <p:grpSpPr>
          <a:xfrm>
            <a:off x="-1057892" y="522748"/>
            <a:ext cx="1378337" cy="821436"/>
            <a:chOff x="134509" y="488914"/>
            <a:chExt cx="1378337" cy="821436"/>
          </a:xfrm>
        </p:grpSpPr>
        <p:sp>
          <p:nvSpPr>
            <p:cNvPr id="44" name="Flèche vers le bas 43">
              <a:extLst>
                <a:ext uri="{FF2B5EF4-FFF2-40B4-BE49-F238E27FC236}">
                  <a16:creationId xmlns:a16="http://schemas.microsoft.com/office/drawing/2014/main" id="{74449A4B-DF61-5848-BCEA-095267311903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1C3AF96-8A26-BB45-B382-0EB8C654820D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43673170-0A6C-9A4A-A232-D2E2105A056D}"/>
              </a:ext>
            </a:extLst>
          </p:cNvPr>
          <p:cNvGrpSpPr/>
          <p:nvPr/>
        </p:nvGrpSpPr>
        <p:grpSpPr>
          <a:xfrm>
            <a:off x="-112660" y="226183"/>
            <a:ext cx="1378337" cy="678873"/>
            <a:chOff x="128504" y="208088"/>
            <a:chExt cx="1378337" cy="678873"/>
          </a:xfrm>
        </p:grpSpPr>
        <p:sp>
          <p:nvSpPr>
            <p:cNvPr id="49" name="Flèche vers le bas 48">
              <a:extLst>
                <a:ext uri="{FF2B5EF4-FFF2-40B4-BE49-F238E27FC236}">
                  <a16:creationId xmlns:a16="http://schemas.microsoft.com/office/drawing/2014/main" id="{3F28AE16-FCF4-DA4C-B50F-1B21D10344D5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27250AFA-90A5-D842-B9C1-CF28D24945F4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3687B67-3841-444D-B37D-D72585AAAB7A}"/>
              </a:ext>
            </a:extLst>
          </p:cNvPr>
          <p:cNvGrpSpPr/>
          <p:nvPr/>
        </p:nvGrpSpPr>
        <p:grpSpPr>
          <a:xfrm>
            <a:off x="-1059083" y="44688"/>
            <a:ext cx="1271202" cy="463679"/>
            <a:chOff x="128504" y="30147"/>
            <a:chExt cx="1271202" cy="463679"/>
          </a:xfrm>
        </p:grpSpPr>
        <p:sp>
          <p:nvSpPr>
            <p:cNvPr id="41" name="Flèche vers le bas 40">
              <a:extLst>
                <a:ext uri="{FF2B5EF4-FFF2-40B4-BE49-F238E27FC236}">
                  <a16:creationId xmlns:a16="http://schemas.microsoft.com/office/drawing/2014/main" id="{19142AC5-9ACD-F54C-AEFB-73B020B5C2DA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A175E21-5309-5E43-8E20-D55541658ACE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A03CC9DE-EF49-C549-8496-EF69BACE3DE7}"/>
              </a:ext>
            </a:extLst>
          </p:cNvPr>
          <p:cNvGrpSpPr/>
          <p:nvPr/>
        </p:nvGrpSpPr>
        <p:grpSpPr>
          <a:xfrm>
            <a:off x="4677285" y="1873333"/>
            <a:ext cx="1031419" cy="681650"/>
            <a:chOff x="7099648" y="1158407"/>
            <a:chExt cx="1031419" cy="68165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60FD359-0B9B-4549-A7B6-E85E28BB68D4}"/>
                </a:ext>
              </a:extLst>
            </p:cNvPr>
            <p:cNvSpPr/>
            <p:nvPr/>
          </p:nvSpPr>
          <p:spPr>
            <a:xfrm>
              <a:off x="7099648" y="1339870"/>
              <a:ext cx="445574" cy="50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BD7A0BC1-91A9-7B44-BC6A-7C8BDF7981EF}"/>
                </a:ext>
              </a:extLst>
            </p:cNvPr>
            <p:cNvSpPr txBox="1"/>
            <p:nvPr/>
          </p:nvSpPr>
          <p:spPr>
            <a:xfrm>
              <a:off x="7564886" y="1439947"/>
              <a:ext cx="5661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295K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14677357-B948-814E-B55F-0C170A53416F}"/>
                </a:ext>
              </a:extLst>
            </p:cNvPr>
            <p:cNvSpPr txBox="1"/>
            <p:nvPr/>
          </p:nvSpPr>
          <p:spPr>
            <a:xfrm>
              <a:off x="7605998" y="1158407"/>
              <a:ext cx="43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77K</a:t>
              </a:r>
            </a:p>
          </p:txBody>
        </p:sp>
      </p:grp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CF1FCC1-8AA6-DA4B-9E3E-BC86BBF50EB9}"/>
              </a:ext>
            </a:extLst>
          </p:cNvPr>
          <p:cNvCxnSpPr>
            <a:cxnSpLocks/>
          </p:cNvCxnSpPr>
          <p:nvPr/>
        </p:nvCxnSpPr>
        <p:spPr>
          <a:xfrm>
            <a:off x="4683759" y="2354230"/>
            <a:ext cx="422930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CFF12C14-476E-614E-951D-3735B6E56E24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465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07982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38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DC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27DDEB2-2FD4-6243-B06D-B8F51459A080}"/>
                  </a:ext>
                </a:extLst>
              </p:cNvPr>
              <p:cNvSpPr txBox="1"/>
              <p:nvPr/>
            </p:nvSpPr>
            <p:spPr>
              <a:xfrm>
                <a:off x="1" y="143054"/>
                <a:ext cx="12192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Rendement externe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8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r>
                  <a:rPr lang="fr-FR" sz="28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27DDEB2-2FD4-6243-B06D-B8F51459A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43054"/>
                <a:ext cx="12192000" cy="523220"/>
              </a:xfrm>
              <a:prstGeom prst="rect">
                <a:avLst/>
              </a:prstGeom>
              <a:blipFill>
                <a:blip r:embed="rId3"/>
                <a:stretch>
                  <a:fillRect t="-11905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9A8D4D52-65FC-ED4D-A395-E57803C64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9" b="2417"/>
          <a:stretch/>
        </p:blipFill>
        <p:spPr>
          <a:xfrm>
            <a:off x="1981199" y="812437"/>
            <a:ext cx="8229601" cy="5131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2CAB062-3971-1C4B-BC8B-7A1CA2F79A2D}"/>
                  </a:ext>
                </a:extLst>
              </p:cNvPr>
              <p:cNvSpPr txBox="1"/>
              <p:nvPr/>
            </p:nvSpPr>
            <p:spPr>
              <a:xfrm rot="16200000">
                <a:off x="1443520" y="3138206"/>
                <a:ext cx="1579122" cy="523220"/>
              </a:xfrm>
              <a:prstGeom prst="rect">
                <a:avLst/>
              </a:prstGeom>
              <a:solidFill>
                <a:srgbClr val="2F2F2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8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ext</m:t>
                        </m:r>
                      </m:sub>
                    </m:sSub>
                    <m:r>
                      <a:rPr lang="fr-FR" sz="28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[%]</m:t>
                    </m:r>
                  </m:oMath>
                </a14:m>
                <a:r>
                  <a:rPr lang="fr-FR" sz="28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2CAB062-3971-1C4B-BC8B-7A1CA2F7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443520" y="3138206"/>
                <a:ext cx="1579122" cy="523220"/>
              </a:xfrm>
              <a:prstGeom prst="rect">
                <a:avLst/>
              </a:prstGeom>
              <a:blipFill>
                <a:blip r:embed="rId5"/>
                <a:stretch>
                  <a:fillRect r="-238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èche vers la gauche 2">
            <a:extLst>
              <a:ext uri="{FF2B5EF4-FFF2-40B4-BE49-F238E27FC236}">
                <a16:creationId xmlns:a16="http://schemas.microsoft.com/office/drawing/2014/main" id="{C509BC77-F7BD-D941-9F70-DCAB5934CDF0}"/>
              </a:ext>
            </a:extLst>
          </p:cNvPr>
          <p:cNvSpPr/>
          <p:nvPr/>
        </p:nvSpPr>
        <p:spPr>
          <a:xfrm rot="19877889">
            <a:off x="5717286" y="2092646"/>
            <a:ext cx="1103511" cy="6322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99FF66C-4336-554A-8269-EAD4F78B8DF7}"/>
              </a:ext>
            </a:extLst>
          </p:cNvPr>
          <p:cNvGrpSpPr/>
          <p:nvPr/>
        </p:nvGrpSpPr>
        <p:grpSpPr>
          <a:xfrm>
            <a:off x="-1057892" y="522748"/>
            <a:ext cx="1378337" cy="821436"/>
            <a:chOff x="134509" y="488914"/>
            <a:chExt cx="1378337" cy="821436"/>
          </a:xfrm>
        </p:grpSpPr>
        <p:sp>
          <p:nvSpPr>
            <p:cNvPr id="16" name="Flèche vers le bas 15">
              <a:extLst>
                <a:ext uri="{FF2B5EF4-FFF2-40B4-BE49-F238E27FC236}">
                  <a16:creationId xmlns:a16="http://schemas.microsoft.com/office/drawing/2014/main" id="{912580CA-C78A-3B49-8B8F-F6DC241408A0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8D87448-37F7-E34F-A441-CE41AA9FE50E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92B96E6-5CE1-014A-8AB9-5227DEDC6E68}"/>
              </a:ext>
            </a:extLst>
          </p:cNvPr>
          <p:cNvGrpSpPr/>
          <p:nvPr/>
        </p:nvGrpSpPr>
        <p:grpSpPr>
          <a:xfrm>
            <a:off x="-112660" y="226183"/>
            <a:ext cx="1378337" cy="678873"/>
            <a:chOff x="128504" y="208088"/>
            <a:chExt cx="1378337" cy="678873"/>
          </a:xfrm>
        </p:grpSpPr>
        <p:sp>
          <p:nvSpPr>
            <p:cNvPr id="19" name="Flèche vers le bas 18">
              <a:extLst>
                <a:ext uri="{FF2B5EF4-FFF2-40B4-BE49-F238E27FC236}">
                  <a16:creationId xmlns:a16="http://schemas.microsoft.com/office/drawing/2014/main" id="{5498B244-5CAC-F446-9E2B-C429195ECF8C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ED13365-ABCC-7540-A918-490D0761C228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4B0F5900-6A38-7B42-8A4E-14F83CEBEFF4}"/>
              </a:ext>
            </a:extLst>
          </p:cNvPr>
          <p:cNvSpPr txBox="1"/>
          <p:nvPr/>
        </p:nvSpPr>
        <p:spPr>
          <a:xfrm>
            <a:off x="0" y="5769352"/>
            <a:ext cx="4265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Source: A.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Delga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Electronic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and Optical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Materials</a:t>
            </a:r>
            <a:r>
              <a:rPr lang="fr-FR" sz="1200" i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(2020)</a:t>
            </a:r>
          </a:p>
          <a:p>
            <a:endParaRPr lang="fr-FR" sz="1200" i="1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3AD97C0-652B-874E-8839-FBC2DF52297A}"/>
              </a:ext>
            </a:extLst>
          </p:cNvPr>
          <p:cNvGrpSpPr/>
          <p:nvPr/>
        </p:nvGrpSpPr>
        <p:grpSpPr>
          <a:xfrm>
            <a:off x="-85548" y="47260"/>
            <a:ext cx="1271202" cy="463679"/>
            <a:chOff x="128504" y="30147"/>
            <a:chExt cx="1271202" cy="463679"/>
          </a:xfrm>
        </p:grpSpPr>
        <p:sp>
          <p:nvSpPr>
            <p:cNvPr id="42" name="Flèche vers le bas 41">
              <a:extLst>
                <a:ext uri="{FF2B5EF4-FFF2-40B4-BE49-F238E27FC236}">
                  <a16:creationId xmlns:a16="http://schemas.microsoft.com/office/drawing/2014/main" id="{BF9E82C0-49D3-5C46-AD0D-03CD3310F3DD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9CA2D80D-9658-2C40-96DD-B791473DFEB4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28A4C8AF-2BAD-0D41-9A6F-7EBBA0733AA2}"/>
              </a:ext>
            </a:extLst>
          </p:cNvPr>
          <p:cNvSpPr txBox="1"/>
          <p:nvPr/>
        </p:nvSpPr>
        <p:spPr>
          <a:xfrm>
            <a:off x="4240759" y="1377703"/>
            <a:ext cx="2918668" cy="523220"/>
          </a:xfrm>
          <a:prstGeom prst="rect">
            <a:avLst/>
          </a:prstGeom>
          <a:solidFill>
            <a:srgbClr val="2F2F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État de l’art QCD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CA53E3C-D69D-5546-B4D8-C23605D0021F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457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819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39</a:t>
            </a:fld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B93EDEA-0B08-C649-B0CA-2998EFC6A92D}"/>
              </a:ext>
            </a:extLst>
          </p:cNvPr>
          <p:cNvSpPr txBox="1"/>
          <p:nvPr/>
        </p:nvSpPr>
        <p:spPr>
          <a:xfrm>
            <a:off x="-92765" y="1225829"/>
            <a:ext cx="1254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performances pour un « bon » détecteur</a:t>
            </a:r>
            <a:endParaRPr lang="fr-FR" sz="2400" b="1" spc="300" dirty="0">
              <a:solidFill>
                <a:schemeClr val="bg1">
                  <a:lumMod val="95000"/>
                </a:schemeClr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8F77A97-DFD1-974F-8D6D-938B67A236A0}"/>
              </a:ext>
            </a:extLst>
          </p:cNvPr>
          <p:cNvSpPr txBox="1"/>
          <p:nvPr/>
        </p:nvSpPr>
        <p:spPr>
          <a:xfrm>
            <a:off x="2259402" y="1649000"/>
            <a:ext cx="3851094" cy="4988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effectLst/>
                <a:latin typeface="Glacial Indifference" pitchFamily="2" charset="0"/>
              </a:rPr>
              <a:t>Courant d’obscurité </a:t>
            </a: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   </a:t>
            </a: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effectLst/>
                <a:latin typeface="Glacial Indifference" pitchFamily="2" charset="0"/>
              </a:rPr>
              <a:t>  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Absorption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Photocourant DC</a:t>
            </a:r>
          </a:p>
          <a:p>
            <a:pPr marL="342900" indent="-342900">
              <a:lnSpc>
                <a:spcPct val="2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b="1" spc="300" dirty="0">
                <a:gradFill>
                  <a:gsLst>
                    <a:gs pos="38000">
                      <a:schemeClr val="accent1">
                        <a:lumMod val="60000"/>
                        <a:lumOff val="40000"/>
                      </a:schemeClr>
                    </a:gs>
                    <a:gs pos="68000">
                      <a:schemeClr val="accent6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Glacial Indifference" pitchFamily="2" charset="0"/>
              </a:rPr>
              <a:t>Photocourant AC</a:t>
            </a:r>
            <a:endParaRPr lang="fr-FR" sz="2200" b="1" spc="300" dirty="0">
              <a:solidFill>
                <a:schemeClr val="bg1">
                  <a:lumMod val="95000"/>
                </a:schemeClr>
              </a:solidFill>
              <a:latin typeface="Glacial Indifference" pitchFamily="2" charset="0"/>
            </a:endParaRPr>
          </a:p>
          <a:p>
            <a:pPr>
              <a:lnSpc>
                <a:spcPct val="250000"/>
              </a:lnSpc>
              <a:spcBef>
                <a:spcPts val="220"/>
              </a:spcBef>
            </a:pPr>
            <a:endParaRPr lang="fr-FR" sz="2200" spc="300" dirty="0">
              <a:solidFill>
                <a:schemeClr val="bg1">
                  <a:lumMod val="95000"/>
                </a:schemeClr>
              </a:solidFill>
              <a:latin typeface="Glacial Indifference" pitchFamily="2" charset="0"/>
            </a:endParaRPr>
          </a:p>
          <a:p>
            <a:pPr>
              <a:lnSpc>
                <a:spcPct val="250000"/>
              </a:lnSpc>
              <a:spcBef>
                <a:spcPts val="220"/>
              </a:spcBef>
            </a:pPr>
            <a:endParaRPr lang="fr-FR" sz="2200" spc="300" dirty="0">
              <a:solidFill>
                <a:schemeClr val="bg1">
                  <a:lumMod val="95000"/>
                </a:schemeClr>
              </a:solidFill>
              <a:effectLst/>
              <a:latin typeface="Glacial Indifference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6D21DE-46CF-BB42-9B1B-8C619470F982}"/>
              </a:ext>
            </a:extLst>
          </p:cNvPr>
          <p:cNvSpPr txBox="1"/>
          <p:nvPr/>
        </p:nvSpPr>
        <p:spPr>
          <a:xfrm>
            <a:off x="0" y="527787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4" name="Double flèche horizontale 3">
            <a:extLst>
              <a:ext uri="{FF2B5EF4-FFF2-40B4-BE49-F238E27FC236}">
                <a16:creationId xmlns:a16="http://schemas.microsoft.com/office/drawing/2014/main" id="{A9FD9CB3-4512-6F43-B7AC-C7CCAF67ED41}"/>
              </a:ext>
            </a:extLst>
          </p:cNvPr>
          <p:cNvSpPr/>
          <p:nvPr/>
        </p:nvSpPr>
        <p:spPr>
          <a:xfrm>
            <a:off x="5887487" y="1979892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Double flèche horizontale 17">
            <a:extLst>
              <a:ext uri="{FF2B5EF4-FFF2-40B4-BE49-F238E27FC236}">
                <a16:creationId xmlns:a16="http://schemas.microsoft.com/office/drawing/2014/main" id="{6DC32414-1E3A-FC4A-8A2C-E078F1CD623E}"/>
              </a:ext>
            </a:extLst>
          </p:cNvPr>
          <p:cNvSpPr/>
          <p:nvPr/>
        </p:nvSpPr>
        <p:spPr>
          <a:xfrm>
            <a:off x="5875309" y="2838448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4932F2-7187-EC47-A5E3-284C1B054BC1}"/>
              </a:ext>
            </a:extLst>
          </p:cNvPr>
          <p:cNvSpPr txBox="1"/>
          <p:nvPr/>
        </p:nvSpPr>
        <p:spPr>
          <a:xfrm>
            <a:off x="6565180" y="1889876"/>
            <a:ext cx="4735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Première structures « mesa »</a:t>
            </a:r>
          </a:p>
          <a:p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674B94-7E73-7E41-8FBC-FB5DBBC1A6E9}"/>
              </a:ext>
            </a:extLst>
          </p:cNvPr>
          <p:cNvSpPr txBox="1"/>
          <p:nvPr/>
        </p:nvSpPr>
        <p:spPr>
          <a:xfrm>
            <a:off x="6565180" y="2771124"/>
            <a:ext cx="2945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Résonateur patch</a:t>
            </a:r>
          </a:p>
          <a:p>
            <a:endParaRPr lang="fr-FR" dirty="0">
              <a:solidFill>
                <a:srgbClr val="ED6C0C"/>
              </a:solidFill>
            </a:endParaRPr>
          </a:p>
        </p:txBody>
      </p:sp>
      <p:sp>
        <p:nvSpPr>
          <p:cNvPr id="23" name="Double flèche horizontale 22">
            <a:extLst>
              <a:ext uri="{FF2B5EF4-FFF2-40B4-BE49-F238E27FC236}">
                <a16:creationId xmlns:a16="http://schemas.microsoft.com/office/drawing/2014/main" id="{58513A82-D2D3-3243-A2EE-5CE26401A0A2}"/>
              </a:ext>
            </a:extLst>
          </p:cNvPr>
          <p:cNvSpPr/>
          <p:nvPr/>
        </p:nvSpPr>
        <p:spPr>
          <a:xfrm>
            <a:off x="5848592" y="3659858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Double flèche horizontale 23">
            <a:extLst>
              <a:ext uri="{FF2B5EF4-FFF2-40B4-BE49-F238E27FC236}">
                <a16:creationId xmlns:a16="http://schemas.microsoft.com/office/drawing/2014/main" id="{9A98B8AA-4C1B-5148-9BDD-00489CE749AA}"/>
              </a:ext>
            </a:extLst>
          </p:cNvPr>
          <p:cNvSpPr/>
          <p:nvPr/>
        </p:nvSpPr>
        <p:spPr>
          <a:xfrm>
            <a:off x="5861618" y="4488743"/>
            <a:ext cx="544530" cy="29795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C6DE51A-07BC-964B-A7D3-3B89284334FE}"/>
              </a:ext>
            </a:extLst>
          </p:cNvPr>
          <p:cNvSpPr txBox="1"/>
          <p:nvPr/>
        </p:nvSpPr>
        <p:spPr>
          <a:xfrm>
            <a:off x="6571830" y="3584925"/>
            <a:ext cx="2816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spc="300" dirty="0">
                <a:solidFill>
                  <a:schemeClr val="bg1">
                    <a:lumMod val="50000"/>
                  </a:schemeClr>
                </a:solidFill>
                <a:latin typeface="Glacial Indifference" pitchFamily="2" charset="0"/>
              </a:rPr>
              <a:t>Réseau de patch</a:t>
            </a:r>
          </a:p>
          <a:p>
            <a:endParaRPr lang="fr-FR" dirty="0">
              <a:solidFill>
                <a:srgbClr val="ED6C0C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1E3C625-7E7B-604F-8170-46D73DFCBEBC}"/>
              </a:ext>
            </a:extLst>
          </p:cNvPr>
          <p:cNvSpPr txBox="1"/>
          <p:nvPr/>
        </p:nvSpPr>
        <p:spPr>
          <a:xfrm>
            <a:off x="6591684" y="4432750"/>
            <a:ext cx="1792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spc="300" dirty="0">
                <a:solidFill>
                  <a:srgbClr val="ED6C0C"/>
                </a:solidFill>
                <a:latin typeface="Glacial Indifference" pitchFamily="2" charset="0"/>
              </a:rPr>
              <a:t>Design RF</a:t>
            </a:r>
          </a:p>
          <a:p>
            <a:endParaRPr lang="fr-FR" dirty="0">
              <a:solidFill>
                <a:srgbClr val="ED6C0C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6F18D6-83F4-2C49-BD35-809D5ABAFCF4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17AFF6-6CF9-2F40-92F1-4B61E25F492E}"/>
              </a:ext>
            </a:extLst>
          </p:cNvPr>
          <p:cNvSpPr txBox="1"/>
          <p:nvPr/>
        </p:nvSpPr>
        <p:spPr>
          <a:xfrm>
            <a:off x="-92765" y="291606"/>
            <a:ext cx="1237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Démarche/Plan</a:t>
            </a:r>
            <a:endParaRPr lang="fr-FR" sz="2200" b="1" spc="3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A3FC50D-6672-5A4E-924C-94F04B1E198A}"/>
              </a:ext>
            </a:extLst>
          </p:cNvPr>
          <p:cNvGrpSpPr/>
          <p:nvPr/>
        </p:nvGrpSpPr>
        <p:grpSpPr>
          <a:xfrm>
            <a:off x="-1057892" y="522748"/>
            <a:ext cx="1378337" cy="821436"/>
            <a:chOff x="134509" y="488914"/>
            <a:chExt cx="1378337" cy="821436"/>
          </a:xfrm>
        </p:grpSpPr>
        <p:sp>
          <p:nvSpPr>
            <p:cNvPr id="32" name="Flèche vers le bas 31">
              <a:extLst>
                <a:ext uri="{FF2B5EF4-FFF2-40B4-BE49-F238E27FC236}">
                  <a16:creationId xmlns:a16="http://schemas.microsoft.com/office/drawing/2014/main" id="{6E201E8A-BD00-1743-8116-F51874CB0A7A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44F3A75-EEB4-F946-904F-F6C974E82EA6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3FC8F76-A635-444B-9637-BCAFE70E80CA}"/>
              </a:ext>
            </a:extLst>
          </p:cNvPr>
          <p:cNvGrpSpPr/>
          <p:nvPr/>
        </p:nvGrpSpPr>
        <p:grpSpPr>
          <a:xfrm>
            <a:off x="-112660" y="226183"/>
            <a:ext cx="1378337" cy="678873"/>
            <a:chOff x="128504" y="208088"/>
            <a:chExt cx="1378337" cy="678873"/>
          </a:xfrm>
        </p:grpSpPr>
        <p:sp>
          <p:nvSpPr>
            <p:cNvPr id="35" name="Flèche vers le bas 34">
              <a:extLst>
                <a:ext uri="{FF2B5EF4-FFF2-40B4-BE49-F238E27FC236}">
                  <a16:creationId xmlns:a16="http://schemas.microsoft.com/office/drawing/2014/main" id="{2E5E6AA4-17FC-214C-9913-6A6CF8453849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F8849A3-B281-5640-98B7-DF98B391FDC3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47984F4-0CE7-2746-B81B-9FDD7CEAC5FC}"/>
              </a:ext>
            </a:extLst>
          </p:cNvPr>
          <p:cNvGrpSpPr/>
          <p:nvPr/>
        </p:nvGrpSpPr>
        <p:grpSpPr>
          <a:xfrm>
            <a:off x="-1083407" y="51832"/>
            <a:ext cx="1271202" cy="463679"/>
            <a:chOff x="128504" y="30147"/>
            <a:chExt cx="1271202" cy="463679"/>
          </a:xfrm>
        </p:grpSpPr>
        <p:sp>
          <p:nvSpPr>
            <p:cNvPr id="41" name="Flèche vers le bas 40">
              <a:extLst>
                <a:ext uri="{FF2B5EF4-FFF2-40B4-BE49-F238E27FC236}">
                  <a16:creationId xmlns:a16="http://schemas.microsoft.com/office/drawing/2014/main" id="{9E5A9387-B0CF-014F-AB3E-03CEFA9200C6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5402F35-19CF-BC43-A688-CEDD6406BD9B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F7FCDDD2-8606-D343-8A0C-455DD2D60428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880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07787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0862 0.001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DBCF51-E7B0-6F48-B59F-4603FCA7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5894C7-17F3-0B4F-A668-909A6D5E16AD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 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 découverte de l’infrarouge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4417D1-64F2-3346-A8D3-E326977688B9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380407A-69C0-1D45-AF97-092305D52FAC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81B2897-CD61-204F-A27B-76BC0A4E8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" b="1637"/>
          <a:stretch/>
        </p:blipFill>
        <p:spPr>
          <a:xfrm>
            <a:off x="204752" y="1582212"/>
            <a:ext cx="2948490" cy="3730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5E6761D0-7806-F44C-8587-C7042A773EFD}"/>
              </a:ext>
            </a:extLst>
          </p:cNvPr>
          <p:cNvSpPr txBox="1"/>
          <p:nvPr/>
        </p:nvSpPr>
        <p:spPr>
          <a:xfrm>
            <a:off x="2328725" y="5324701"/>
            <a:ext cx="917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herschel.fr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A7D81D0-5997-484C-8CE9-D55A235437DE}"/>
              </a:ext>
            </a:extLst>
          </p:cNvPr>
          <p:cNvSpPr txBox="1"/>
          <p:nvPr/>
        </p:nvSpPr>
        <p:spPr>
          <a:xfrm>
            <a:off x="832451" y="1115024"/>
            <a:ext cx="2020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Herschel - 1800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6DBDD1B-290E-D94E-A0EB-F2DAD284B810}"/>
              </a:ext>
            </a:extLst>
          </p:cNvPr>
          <p:cNvSpPr txBox="1"/>
          <p:nvPr/>
        </p:nvSpPr>
        <p:spPr>
          <a:xfrm>
            <a:off x="3399496" y="181912"/>
            <a:ext cx="8605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Maxwell - 1865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1B325C6-6C41-1846-B8D9-CE0EB1CA9FE3}"/>
              </a:ext>
            </a:extLst>
          </p:cNvPr>
          <p:cNvSpPr txBox="1"/>
          <p:nvPr/>
        </p:nvSpPr>
        <p:spPr>
          <a:xfrm>
            <a:off x="9411570" y="5037835"/>
            <a:ext cx="1765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Planck - 1900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A5295C1-1C46-2644-ABC6-0154F0FEEC82}"/>
              </a:ext>
            </a:extLst>
          </p:cNvPr>
          <p:cNvGrpSpPr/>
          <p:nvPr/>
        </p:nvGrpSpPr>
        <p:grpSpPr>
          <a:xfrm>
            <a:off x="5254698" y="3214561"/>
            <a:ext cx="4089891" cy="2818397"/>
            <a:chOff x="3758265" y="3229468"/>
            <a:chExt cx="4089891" cy="28183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BB82C0F-886C-114B-9151-07105246C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070" t="22898" r="21624" b="6077"/>
            <a:stretch/>
          </p:blipFill>
          <p:spPr>
            <a:xfrm>
              <a:off x="4108500" y="3249571"/>
              <a:ext cx="3602098" cy="279829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256C1DD-10DE-5D4B-AABF-E509CF3CB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626" t="11859" r="22231" b="69211"/>
            <a:stretch/>
          </p:blipFill>
          <p:spPr>
            <a:xfrm>
              <a:off x="5883330" y="3229468"/>
              <a:ext cx="1964826" cy="715292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8EAF567-4A3B-2C4F-BDFA-7D682BBEB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62" t="16962" r="87475" b="25910"/>
            <a:stretch/>
          </p:blipFill>
          <p:spPr>
            <a:xfrm>
              <a:off x="3758265" y="3365848"/>
              <a:ext cx="257193" cy="2250759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A103CAB-A2DB-ED41-9844-02AE7D0E8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560" y="543291"/>
            <a:ext cx="8786762" cy="24599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C68CE7B-68F8-9849-8CA7-F4948EB52794}"/>
              </a:ext>
            </a:extLst>
          </p:cNvPr>
          <p:cNvSpPr/>
          <p:nvPr/>
        </p:nvSpPr>
        <p:spPr>
          <a:xfrm>
            <a:off x="10159428" y="3016641"/>
            <a:ext cx="1499904" cy="395841"/>
          </a:xfrm>
          <a:prstGeom prst="rect">
            <a:avLst/>
          </a:prstGeom>
          <a:solidFill>
            <a:srgbClr val="C00000">
              <a:alpha val="7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4EB94C4-9448-0F4F-BB92-3B93ADA1BDA9}"/>
                  </a:ext>
                </a:extLst>
              </p:cNvPr>
              <p:cNvSpPr txBox="1"/>
              <p:nvPr/>
            </p:nvSpPr>
            <p:spPr>
              <a:xfrm>
                <a:off x="10129965" y="3016274"/>
                <a:ext cx="15906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spc="-150" dirty="0">
                    <a:solidFill>
                      <a:schemeClr val="bg1">
                        <a:lumMod val="95000"/>
                      </a:schemeClr>
                    </a:solidFill>
                    <a:latin typeface="Futura Medium" panose="020B0602020204020303" pitchFamily="34" charset="-79"/>
                    <a:ea typeface="Cambria Math" panose="02040503050406030204" pitchFamily="18" charset="0"/>
                    <a:cs typeface="Futura Medium" panose="020B0602020204020303" pitchFamily="34" charset="-79"/>
                  </a:rPr>
                  <a:t>IR</a:t>
                </a:r>
                <a:r>
                  <a:rPr lang="fr-FR" sz="2000" spc="-150" dirty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  <a:cs typeface="Futura Medium" panose="020B0602020204020303" pitchFamily="34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spc="-15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Futura Medium" panose="020B0602020204020303" pitchFamily="34" charset="-79"/>
                      </a:rPr>
                      <m:t>~</m:t>
                    </m:r>
                  </m:oMath>
                </a14:m>
                <a:r>
                  <a:rPr lang="fr-FR" sz="2000" spc="-150" dirty="0">
                    <a:solidFill>
                      <a:schemeClr val="bg1">
                        <a:lumMod val="95000"/>
                      </a:schemeClr>
                    </a:solidFill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1 – 50µm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4EB94C4-9448-0F4F-BB92-3B93ADA1B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965" y="3016274"/>
                <a:ext cx="1590613" cy="400110"/>
              </a:xfrm>
              <a:prstGeom prst="rect">
                <a:avLst/>
              </a:prstGeom>
              <a:blipFill>
                <a:blip r:embed="rId7"/>
                <a:stretch>
                  <a:fillRect l="-3937" t="-9375" r="-787" b="-28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09E7F1B0-3249-7448-987D-F5799F8B62D2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47052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F41353-FE35-734F-8761-23B3475A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991" y="1906436"/>
            <a:ext cx="5486400" cy="27432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40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D412864-C8AD-FD48-8B21-74B0A49E43B7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AC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Mélange hétérodyne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1010C5DD-A57A-8E4B-89CE-5BAB94565F6A}"/>
              </a:ext>
            </a:extLst>
          </p:cNvPr>
          <p:cNvSpPr txBox="1"/>
          <p:nvPr/>
        </p:nvSpPr>
        <p:spPr>
          <a:xfrm>
            <a:off x="3896640" y="362557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>
                    <a:lumMod val="95000"/>
                  </a:schemeClr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7CE40EB-C8CF-AE4B-BE04-098D2516685D}"/>
                  </a:ext>
                </a:extLst>
              </p:cNvPr>
              <p:cNvSpPr/>
              <p:nvPr/>
            </p:nvSpPr>
            <p:spPr>
              <a:xfrm>
                <a:off x="117324" y="4835235"/>
                <a:ext cx="20672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solidFill>
                                <a:srgbClr val="04D8D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rgbClr val="04D8DE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04D8DE"/>
                              </a:solidFill>
                              <a:latin typeface="Cambria Math" panose="02040503050406030204" pitchFamily="18" charset="0"/>
                            </a:rPr>
                            <m:t>𝐿𝑂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04D8DE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04D8D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04D8D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rgbClr val="04D8D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04D8D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𝐿𝑂</m:t>
                              </m:r>
                            </m:sub>
                          </m:sSub>
                          <m:r>
                            <a:rPr lang="fr-FR" sz="2400" i="1">
                              <a:solidFill>
                                <a:srgbClr val="04D8D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sz="2400" dirty="0">
                  <a:solidFill>
                    <a:srgbClr val="04D8DE"/>
                  </a:solidFill>
                </a:endParaRPr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7CE40EB-C8CF-AE4B-BE04-098D251668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24" y="4835235"/>
                <a:ext cx="2067297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5" name="Image 124">
            <a:extLst>
              <a:ext uri="{FF2B5EF4-FFF2-40B4-BE49-F238E27FC236}">
                <a16:creationId xmlns:a16="http://schemas.microsoft.com/office/drawing/2014/main" id="{73DDC186-7E40-9844-A3F3-B904272956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2" t="16705" r="10767" b="14382"/>
          <a:stretch/>
        </p:blipFill>
        <p:spPr>
          <a:xfrm>
            <a:off x="2226066" y="4223994"/>
            <a:ext cx="3780692" cy="1718573"/>
          </a:xfrm>
          <a:prstGeom prst="rect">
            <a:avLst/>
          </a:prstGeom>
        </p:spPr>
      </p:pic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363D7EA0-44A6-BA49-82F0-C8CCCA90E46B}"/>
              </a:ext>
            </a:extLst>
          </p:cNvPr>
          <p:cNvCxnSpPr/>
          <p:nvPr/>
        </p:nvCxnSpPr>
        <p:spPr>
          <a:xfrm>
            <a:off x="9927039" y="2227605"/>
            <a:ext cx="919902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A203A0D-3F16-BC48-B4B3-22129C4C64D5}"/>
                  </a:ext>
                </a:extLst>
              </p:cNvPr>
              <p:cNvSpPr/>
              <p:nvPr/>
            </p:nvSpPr>
            <p:spPr>
              <a:xfrm>
                <a:off x="7926779" y="1839743"/>
                <a:ext cx="1170257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fr-FR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𝐿𝑂</m:t>
                          </m:r>
                        </m:sub>
                      </m:sSub>
                    </m:oMath>
                  </m:oMathPara>
                </a14:m>
                <a:endParaRPr lang="fr-FR" sz="28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A203A0D-3F16-BC48-B4B3-22129C4C6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779" y="1839743"/>
                <a:ext cx="1170257" cy="523220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724D9D00-C5BA-5D48-9C51-E8110E9FF485}"/>
                  </a:ext>
                </a:extLst>
              </p:cNvPr>
              <p:cNvSpPr txBox="1"/>
              <p:nvPr/>
            </p:nvSpPr>
            <p:spPr>
              <a:xfrm>
                <a:off x="3162211" y="1260559"/>
                <a:ext cx="629698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20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Ι</m:t>
                          </m:r>
                          <m: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20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sz="20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𝐿𝑂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0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fr-FR" sz="20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𝐿𝑂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20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fr-FR" sz="20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2000" i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fr-FR" sz="20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fr-FR" sz="20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20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724D9D00-C5BA-5D48-9C51-E8110E9FF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211" y="1260559"/>
                <a:ext cx="6296980" cy="576183"/>
              </a:xfrm>
              <a:prstGeom prst="rect">
                <a:avLst/>
              </a:prstGeom>
              <a:blipFill>
                <a:blip r:embed="rId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18DAE109-E750-2047-9CC2-4500634344E0}"/>
                  </a:ext>
                </a:extLst>
              </p:cNvPr>
              <p:cNvSpPr txBox="1"/>
              <p:nvPr/>
            </p:nvSpPr>
            <p:spPr>
              <a:xfrm>
                <a:off x="9986720" y="1839743"/>
                <a:ext cx="80054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1/</m:t>
                      </m:r>
                      <m:r>
                        <a:rPr lang="fr-F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fr-FR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18DAE109-E750-2047-9CC2-450063434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720" y="1839743"/>
                <a:ext cx="800540" cy="307777"/>
              </a:xfrm>
              <a:prstGeom prst="rect">
                <a:avLst/>
              </a:prstGeom>
              <a:blipFill>
                <a:blip r:embed="rId8"/>
                <a:stretch>
                  <a:fillRect l="-7813" b="-3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22B54CF-82F8-D948-AB02-12FB0C4546C2}"/>
                  </a:ext>
                </a:extLst>
              </p:cNvPr>
              <p:cNvSpPr txBox="1"/>
              <p:nvPr/>
            </p:nvSpPr>
            <p:spPr>
              <a:xfrm rot="16200000">
                <a:off x="6545941" y="2996354"/>
                <a:ext cx="10327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Ι</m:t>
                          </m:r>
                          <m:r>
                            <a:rPr lang="fr-F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fr-FR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22B54CF-82F8-D948-AB02-12FB0C45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545941" y="2996354"/>
                <a:ext cx="1032719" cy="492443"/>
              </a:xfrm>
              <a:prstGeom prst="rect">
                <a:avLst/>
              </a:prstGeom>
              <a:blipFill>
                <a:blip r:embed="rId9"/>
                <a:stretch>
                  <a:fillRect r="-3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uble flèche horizontale 2">
            <a:extLst>
              <a:ext uri="{FF2B5EF4-FFF2-40B4-BE49-F238E27FC236}">
                <a16:creationId xmlns:a16="http://schemas.microsoft.com/office/drawing/2014/main" id="{870A929E-5D32-CD4F-A339-D493782F363B}"/>
              </a:ext>
            </a:extLst>
          </p:cNvPr>
          <p:cNvSpPr/>
          <p:nvPr/>
        </p:nvSpPr>
        <p:spPr>
          <a:xfrm rot="5400000">
            <a:off x="8039815" y="3111432"/>
            <a:ext cx="1915085" cy="353943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8EA60B-D523-444F-8012-BC14C69A3C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354" b="25538"/>
          <a:stretch/>
        </p:blipFill>
        <p:spPr>
          <a:xfrm>
            <a:off x="1373212" y="2608447"/>
            <a:ext cx="5486400" cy="1237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08A0761-683A-3049-8699-B4416EE13B84}"/>
                  </a:ext>
                </a:extLst>
              </p:cNvPr>
              <p:cNvSpPr/>
              <p:nvPr/>
            </p:nvSpPr>
            <p:spPr>
              <a:xfrm>
                <a:off x="286986" y="2920139"/>
                <a:ext cx="17279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08A0761-683A-3049-8699-B4416EE13B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86" y="2920139"/>
                <a:ext cx="1727974" cy="461665"/>
              </a:xfrm>
              <a:prstGeom prst="rect">
                <a:avLst/>
              </a:prstGeom>
              <a:blipFill>
                <a:blip r:embed="rId11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e 41">
            <a:extLst>
              <a:ext uri="{FF2B5EF4-FFF2-40B4-BE49-F238E27FC236}">
                <a16:creationId xmlns:a16="http://schemas.microsoft.com/office/drawing/2014/main" id="{1DBC3C16-4D35-1C40-9841-A97E8E4972D6}"/>
              </a:ext>
            </a:extLst>
          </p:cNvPr>
          <p:cNvGrpSpPr/>
          <p:nvPr/>
        </p:nvGrpSpPr>
        <p:grpSpPr>
          <a:xfrm>
            <a:off x="-107811" y="522748"/>
            <a:ext cx="1378337" cy="821436"/>
            <a:chOff x="134509" y="488914"/>
            <a:chExt cx="1378337" cy="821436"/>
          </a:xfrm>
        </p:grpSpPr>
        <p:sp>
          <p:nvSpPr>
            <p:cNvPr id="43" name="Flèche vers le bas 42">
              <a:extLst>
                <a:ext uri="{FF2B5EF4-FFF2-40B4-BE49-F238E27FC236}">
                  <a16:creationId xmlns:a16="http://schemas.microsoft.com/office/drawing/2014/main" id="{920DA22A-CE91-3344-81FB-4AABE510D997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6A738F18-FAB1-CC41-B651-B0075C72C3E9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D01E89C-074A-2840-AC3A-8D7FB0EDA88C}"/>
              </a:ext>
            </a:extLst>
          </p:cNvPr>
          <p:cNvGrpSpPr/>
          <p:nvPr/>
        </p:nvGrpSpPr>
        <p:grpSpPr>
          <a:xfrm>
            <a:off x="-112660" y="226183"/>
            <a:ext cx="1378337" cy="678873"/>
            <a:chOff x="128504" y="208088"/>
            <a:chExt cx="1378337" cy="678873"/>
          </a:xfrm>
        </p:grpSpPr>
        <p:sp>
          <p:nvSpPr>
            <p:cNvPr id="34" name="Flèche vers le bas 33">
              <a:extLst>
                <a:ext uri="{FF2B5EF4-FFF2-40B4-BE49-F238E27FC236}">
                  <a16:creationId xmlns:a16="http://schemas.microsoft.com/office/drawing/2014/main" id="{C680353A-2357-7247-B31E-A151D6FCBBFE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57AE7F9-6266-B04F-99AA-82F4B523DF77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C7F3686-9B67-174D-964B-A5FCE0E6594C}"/>
              </a:ext>
            </a:extLst>
          </p:cNvPr>
          <p:cNvGrpSpPr/>
          <p:nvPr/>
        </p:nvGrpSpPr>
        <p:grpSpPr>
          <a:xfrm>
            <a:off x="-32634" y="58150"/>
            <a:ext cx="1271202" cy="463679"/>
            <a:chOff x="128504" y="30147"/>
            <a:chExt cx="1271202" cy="463679"/>
          </a:xfrm>
        </p:grpSpPr>
        <p:sp>
          <p:nvSpPr>
            <p:cNvPr id="40" name="Flèche vers le bas 39">
              <a:extLst>
                <a:ext uri="{FF2B5EF4-FFF2-40B4-BE49-F238E27FC236}">
                  <a16:creationId xmlns:a16="http://schemas.microsoft.com/office/drawing/2014/main" id="{296F7FBE-6D95-DE4E-84B7-4BBAA75648E5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80E9BFB-5593-1247-BD2F-601387FCC0E3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DFF5AA64-4440-7449-8944-FE9651768074}"/>
                  </a:ext>
                </a:extLst>
              </p:cNvPr>
              <p:cNvSpPr txBox="1"/>
              <p:nvPr/>
            </p:nvSpPr>
            <p:spPr>
              <a:xfrm>
                <a:off x="6452578" y="4583575"/>
                <a:ext cx="5524782" cy="1147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2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fr-FR" sz="2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f>
                        <m:fPr>
                          <m:ctrlP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fr-FR" sz="2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20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2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𝐿𝑂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fr-FR" sz="2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22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sz="2200" i="1" smtClean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fr-FR" sz="22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2200" i="1">
                                                  <a:solidFill>
                                                    <a:schemeClr val="bg1">
                                                      <a:lumMod val="9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200" i="1">
                                                  <a:solidFill>
                                                    <a:schemeClr val="bg1">
                                                      <a:lumMod val="9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200" i="1">
                                                  <a:solidFill>
                                                    <a:schemeClr val="bg1">
                                                      <a:lumMod val="9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𝑜𝑝𝑡</m:t>
                                              </m:r>
                                            </m:sub>
                                          </m:sSub>
                                          <m:r>
                                            <a:rPr lang="fr-FR" sz="2200" b="0" i="1" smtClean="0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sz="2200" i="1" smtClean="0">
                                                  <a:solidFill>
                                                    <a:srgbClr val="92D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200" i="1">
                                                  <a:solidFill>
                                                    <a:srgbClr val="92D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200" i="1">
                                                  <a:solidFill>
                                                    <a:srgbClr val="92D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𝐿𝑂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fr-FR" sz="22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22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(−</m:t>
                                      </m:r>
                                      <m:sSub>
                                        <m:sSubPr>
                                          <m:ctrlP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𝐼𝑆𝐵</m:t>
                                          </m:r>
                                        </m:sub>
                                      </m:sSub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fr-FR" sz="2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fr-FR" sz="2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  <m:r>
                        <a:rPr lang="fr-FR" sz="2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DFF5AA64-4440-7449-8944-FE9651768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578" y="4583575"/>
                <a:ext cx="5524782" cy="1147622"/>
              </a:xfrm>
              <a:prstGeom prst="rect">
                <a:avLst/>
              </a:prstGeom>
              <a:blipFill>
                <a:blip r:embed="rId12"/>
                <a:stretch>
                  <a:fillRect l="-458" r="-13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752848D6-39DD-FE4A-BF87-89EE8C931D0A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438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0862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07839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41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D412864-C8AD-FD48-8B21-74B0A49E43B7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AC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Mesure RF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5828EEA-3724-4C4D-AAC0-6EAEB815E354}"/>
              </a:ext>
            </a:extLst>
          </p:cNvPr>
          <p:cNvGrpSpPr/>
          <p:nvPr/>
        </p:nvGrpSpPr>
        <p:grpSpPr>
          <a:xfrm>
            <a:off x="-1062235" y="487526"/>
            <a:ext cx="1378337" cy="821436"/>
            <a:chOff x="134509" y="488914"/>
            <a:chExt cx="1378337" cy="821436"/>
          </a:xfrm>
        </p:grpSpPr>
        <p:sp>
          <p:nvSpPr>
            <p:cNvPr id="21" name="Flèche vers le bas 20">
              <a:extLst>
                <a:ext uri="{FF2B5EF4-FFF2-40B4-BE49-F238E27FC236}">
                  <a16:creationId xmlns:a16="http://schemas.microsoft.com/office/drawing/2014/main" id="{F7C3428C-574B-FC49-80E8-87FE2950F517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49B666C-1E0E-884A-A15E-6B42CAC2C9CE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1D59930-1A14-5044-B407-911607438DCA}"/>
              </a:ext>
            </a:extLst>
          </p:cNvPr>
          <p:cNvGrpSpPr/>
          <p:nvPr/>
        </p:nvGrpSpPr>
        <p:grpSpPr>
          <a:xfrm>
            <a:off x="-112660" y="226183"/>
            <a:ext cx="1378337" cy="678873"/>
            <a:chOff x="128504" y="208088"/>
            <a:chExt cx="1378337" cy="678873"/>
          </a:xfrm>
        </p:grpSpPr>
        <p:sp>
          <p:nvSpPr>
            <p:cNvPr id="15" name="Flèche vers le bas 14">
              <a:extLst>
                <a:ext uri="{FF2B5EF4-FFF2-40B4-BE49-F238E27FC236}">
                  <a16:creationId xmlns:a16="http://schemas.microsoft.com/office/drawing/2014/main" id="{B92DB22A-E198-A34B-8CEB-273068DD4260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C8E598C-5688-2641-8F0E-12853A518E0E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29EBE96-E88B-EB47-A33A-31E340837CEC}"/>
              </a:ext>
            </a:extLst>
          </p:cNvPr>
          <p:cNvGrpSpPr/>
          <p:nvPr/>
        </p:nvGrpSpPr>
        <p:grpSpPr>
          <a:xfrm>
            <a:off x="-1084967" y="51514"/>
            <a:ext cx="1271202" cy="463679"/>
            <a:chOff x="128504" y="30147"/>
            <a:chExt cx="1271202" cy="463679"/>
          </a:xfrm>
        </p:grpSpPr>
        <p:sp>
          <p:nvSpPr>
            <p:cNvPr id="24" name="Flèche vers le bas 23">
              <a:extLst>
                <a:ext uri="{FF2B5EF4-FFF2-40B4-BE49-F238E27FC236}">
                  <a16:creationId xmlns:a16="http://schemas.microsoft.com/office/drawing/2014/main" id="{5BB0F52B-D077-3042-A781-C909FC7EAB6C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EC714CA-3C55-DE46-B548-0BB4D6111821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16AE3E3-2350-1946-BDC5-85CE975EF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11" y="666274"/>
            <a:ext cx="9409545" cy="514927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26E97FC-3150-064E-B94B-D5CECAD76A5B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6187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42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D412864-C8AD-FD48-8B21-74B0A49E43B7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AC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Mesure RF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11B6A5-B2C4-F542-BD98-2B529DDB7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412" y="852742"/>
            <a:ext cx="6870023" cy="5152516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0839EDC-B7CB-3C44-BF0A-D79C2EEEBCF5}"/>
              </a:ext>
            </a:extLst>
          </p:cNvPr>
          <p:cNvCxnSpPr>
            <a:cxnSpLocks/>
          </p:cNvCxnSpPr>
          <p:nvPr/>
        </p:nvCxnSpPr>
        <p:spPr>
          <a:xfrm flipH="1">
            <a:off x="7710598" y="4077786"/>
            <a:ext cx="1882990" cy="1041214"/>
          </a:xfrm>
          <a:prstGeom prst="straightConnector1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C00000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9A3A116-378B-AF48-A130-4958CA57239E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1982064" y="3870630"/>
            <a:ext cx="3558765" cy="385182"/>
          </a:xfrm>
          <a:prstGeom prst="straightConnector1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C00000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FBCBD1F-EBFE-2D4F-B0AE-6C5A0E91BF75}"/>
              </a:ext>
            </a:extLst>
          </p:cNvPr>
          <p:cNvSpPr txBox="1"/>
          <p:nvPr/>
        </p:nvSpPr>
        <p:spPr>
          <a:xfrm>
            <a:off x="372526" y="4966567"/>
            <a:ext cx="1622715" cy="52322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solidFill>
                  <a:srgbClr val="C00000"/>
                </a:solidFill>
                <a:latin typeface="BigNoodleTitling" panose="02000708030402040100" pitchFamily="2" charset="77"/>
              </a:rPr>
              <a:t>SOURCES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180438B-C466-DE4A-955F-FEF90B686BDC}"/>
              </a:ext>
            </a:extLst>
          </p:cNvPr>
          <p:cNvSpPr txBox="1"/>
          <p:nvPr/>
        </p:nvSpPr>
        <p:spPr>
          <a:xfrm>
            <a:off x="1149356" y="3160941"/>
            <a:ext cx="832708" cy="52322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solidFill>
                  <a:srgbClr val="C00000"/>
                </a:solidFill>
                <a:latin typeface="BigNoodleTitling" panose="02000708030402040100" pitchFamily="2" charset="77"/>
              </a:rPr>
              <a:t>QCL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534FFEA-EF01-1A4E-A54A-E03E5B69D12D}"/>
              </a:ext>
            </a:extLst>
          </p:cNvPr>
          <p:cNvSpPr txBox="1"/>
          <p:nvPr/>
        </p:nvSpPr>
        <p:spPr>
          <a:xfrm>
            <a:off x="10599732" y="2362982"/>
            <a:ext cx="832708" cy="52322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solidFill>
                  <a:srgbClr val="C00000"/>
                </a:solidFill>
                <a:latin typeface="BigNoodleTitling" panose="02000708030402040100" pitchFamily="2" charset="77"/>
              </a:rPr>
              <a:t>QCL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C0404F2-CB9E-8F4D-9FEA-433219CB8F0D}"/>
              </a:ext>
            </a:extLst>
          </p:cNvPr>
          <p:cNvSpPr txBox="1"/>
          <p:nvPr/>
        </p:nvSpPr>
        <p:spPr>
          <a:xfrm>
            <a:off x="9593588" y="3796071"/>
            <a:ext cx="2159835" cy="533976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solidFill>
                  <a:srgbClr val="C00000"/>
                </a:solidFill>
                <a:latin typeface="BigNoodleTitling" panose="02000708030402040100" pitchFamily="2" charset="77"/>
              </a:rPr>
              <a:t>ECHANTILLON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B3BCFB7-4F77-4A4A-9B5A-2B76EFCA6B55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6858334" y="2624592"/>
            <a:ext cx="3741398" cy="322630"/>
          </a:xfrm>
          <a:prstGeom prst="straightConnector1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C00000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564F995-00AC-A74A-83E0-2F34B0EC2D05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1982064" y="3206138"/>
            <a:ext cx="3123336" cy="216413"/>
          </a:xfrm>
          <a:prstGeom prst="straightConnector1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C00000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6822F29C-2E03-094A-8843-5CBE49B07464}"/>
              </a:ext>
            </a:extLst>
          </p:cNvPr>
          <p:cNvSpPr txBox="1"/>
          <p:nvPr/>
        </p:nvSpPr>
        <p:spPr>
          <a:xfrm>
            <a:off x="197077" y="3901869"/>
            <a:ext cx="1784987" cy="707886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solidFill>
                  <a:srgbClr val="C00000"/>
                </a:solidFill>
                <a:latin typeface="BigNoodleTitling" panose="02000708030402040100" pitchFamily="2" charset="77"/>
              </a:rPr>
              <a:t>Puissance</a:t>
            </a:r>
          </a:p>
          <a:p>
            <a:pPr algn="ctr"/>
            <a:r>
              <a:rPr lang="fr-FR" sz="2000" b="1" spc="300" dirty="0">
                <a:solidFill>
                  <a:srgbClr val="C00000"/>
                </a:solidFill>
                <a:latin typeface="BigNoodleTitling" panose="02000708030402040100" pitchFamily="2" charset="77"/>
              </a:rPr>
              <a:t>mètre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C8A9DE0-082D-4C47-B668-909D2DA8732C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1995241" y="4966567"/>
            <a:ext cx="1236173" cy="261610"/>
          </a:xfrm>
          <a:prstGeom prst="straightConnector1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C00000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Image 54">
            <a:extLst>
              <a:ext uri="{FF2B5EF4-FFF2-40B4-BE49-F238E27FC236}">
                <a16:creationId xmlns:a16="http://schemas.microsoft.com/office/drawing/2014/main" id="{F4A0D8E1-0C51-EA45-8B4D-176F08F1A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19" t="3720" r="1616" b="3518"/>
          <a:stretch/>
        </p:blipFill>
        <p:spPr>
          <a:xfrm>
            <a:off x="9263628" y="4582308"/>
            <a:ext cx="2806946" cy="2110385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0E362074-1C9E-BF4E-86B1-08DC989CD405}"/>
              </a:ext>
            </a:extLst>
          </p:cNvPr>
          <p:cNvGrpSpPr/>
          <p:nvPr/>
        </p:nvGrpSpPr>
        <p:grpSpPr>
          <a:xfrm>
            <a:off x="-1062235" y="487526"/>
            <a:ext cx="1378337" cy="821436"/>
            <a:chOff x="134509" y="488914"/>
            <a:chExt cx="1378337" cy="821436"/>
          </a:xfrm>
        </p:grpSpPr>
        <p:sp>
          <p:nvSpPr>
            <p:cNvPr id="23" name="Flèche vers le bas 22">
              <a:extLst>
                <a:ext uri="{FF2B5EF4-FFF2-40B4-BE49-F238E27FC236}">
                  <a16:creationId xmlns:a16="http://schemas.microsoft.com/office/drawing/2014/main" id="{068278C4-41B9-F742-827C-F175C9C26023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4257CE5-FACF-3544-8493-E2696BA96F92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ABABC78-F93B-364E-B136-CA6FBB2D7ACC}"/>
              </a:ext>
            </a:extLst>
          </p:cNvPr>
          <p:cNvGrpSpPr/>
          <p:nvPr/>
        </p:nvGrpSpPr>
        <p:grpSpPr>
          <a:xfrm>
            <a:off x="-112660" y="226183"/>
            <a:ext cx="1378337" cy="678873"/>
            <a:chOff x="128504" y="208088"/>
            <a:chExt cx="1378337" cy="678873"/>
          </a:xfrm>
        </p:grpSpPr>
        <p:sp>
          <p:nvSpPr>
            <p:cNvPr id="29" name="Flèche vers le bas 28">
              <a:extLst>
                <a:ext uri="{FF2B5EF4-FFF2-40B4-BE49-F238E27FC236}">
                  <a16:creationId xmlns:a16="http://schemas.microsoft.com/office/drawing/2014/main" id="{FED79EC9-C2E2-564D-9E20-E310AC6ABCAA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D11FBB7-3E57-D941-B893-8154AA678E78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007D768-B4C2-B348-A33D-5C2FDE661B19}"/>
              </a:ext>
            </a:extLst>
          </p:cNvPr>
          <p:cNvGrpSpPr/>
          <p:nvPr/>
        </p:nvGrpSpPr>
        <p:grpSpPr>
          <a:xfrm>
            <a:off x="-1084967" y="51514"/>
            <a:ext cx="1271202" cy="463679"/>
            <a:chOff x="128504" y="30147"/>
            <a:chExt cx="1271202" cy="463679"/>
          </a:xfrm>
        </p:grpSpPr>
        <p:sp>
          <p:nvSpPr>
            <p:cNvPr id="34" name="Flèche vers le bas 33">
              <a:extLst>
                <a:ext uri="{FF2B5EF4-FFF2-40B4-BE49-F238E27FC236}">
                  <a16:creationId xmlns:a16="http://schemas.microsoft.com/office/drawing/2014/main" id="{F4D3F021-EA3B-5D4B-AFF4-BDD0737FF573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2F6C520-A2EA-6043-8AB9-080E544771CE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EB1A255A-0838-634D-BBEA-C961D8C47E63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1172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43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D412864-C8AD-FD48-8B21-74B0A49E43B7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AC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Ligne coplanaire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6FA6CC-C20A-0F4F-8434-DE475B7B7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6" t="2086" r="8430" b="5185"/>
          <a:stretch/>
        </p:blipFill>
        <p:spPr>
          <a:xfrm flipH="1">
            <a:off x="6639666" y="1301451"/>
            <a:ext cx="4618568" cy="43435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6E5414-E21B-3F43-94BE-E97FF7BCA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65"/>
          <a:stretch/>
        </p:blipFill>
        <p:spPr>
          <a:xfrm>
            <a:off x="720020" y="1830877"/>
            <a:ext cx="5161550" cy="343507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80A53B5B-BA77-C74B-8724-039674DBA5FF}"/>
              </a:ext>
            </a:extLst>
          </p:cNvPr>
          <p:cNvSpPr txBox="1"/>
          <p:nvPr/>
        </p:nvSpPr>
        <p:spPr>
          <a:xfrm rot="5400000">
            <a:off x="11101138" y="1595912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masse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8216CA3-82FE-3B46-AFB4-D7DAAE9CBA7B}"/>
              </a:ext>
            </a:extLst>
          </p:cNvPr>
          <p:cNvSpPr txBox="1"/>
          <p:nvPr/>
        </p:nvSpPr>
        <p:spPr>
          <a:xfrm rot="5400000">
            <a:off x="11085109" y="3199383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Signal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2892A3A-A152-934E-B306-9FE6AB1C36E8}"/>
              </a:ext>
            </a:extLst>
          </p:cNvPr>
          <p:cNvSpPr txBox="1"/>
          <p:nvPr/>
        </p:nvSpPr>
        <p:spPr>
          <a:xfrm rot="5400000">
            <a:off x="11101138" y="4806016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masse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8003068-EC40-294A-8D8E-2B31200264BF}"/>
              </a:ext>
            </a:extLst>
          </p:cNvPr>
          <p:cNvCxnSpPr/>
          <p:nvPr/>
        </p:nvCxnSpPr>
        <p:spPr>
          <a:xfrm flipV="1">
            <a:off x="7901308" y="1818403"/>
            <a:ext cx="3220851" cy="24948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908F842-8137-244F-B2B8-C340EE3BC5F4}"/>
              </a:ext>
            </a:extLst>
          </p:cNvPr>
          <p:cNvCxnSpPr>
            <a:cxnSpLocks/>
          </p:cNvCxnSpPr>
          <p:nvPr/>
        </p:nvCxnSpPr>
        <p:spPr>
          <a:xfrm flipH="1">
            <a:off x="766229" y="5191340"/>
            <a:ext cx="486852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8FEEED3C-4C96-524B-8E51-9768A52D47BC}"/>
              </a:ext>
            </a:extLst>
          </p:cNvPr>
          <p:cNvSpPr txBox="1"/>
          <p:nvPr/>
        </p:nvSpPr>
        <p:spPr>
          <a:xfrm>
            <a:off x="695306" y="4802905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  <a:cs typeface="Futura Medium" panose="020B0602020204020303" pitchFamily="34" charset="-79"/>
              </a:rPr>
              <a:t>2µm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FAF4AF3-6EBC-844C-A437-DC50EC7D4BAE}"/>
              </a:ext>
            </a:extLst>
          </p:cNvPr>
          <p:cNvSpPr txBox="1"/>
          <p:nvPr/>
        </p:nvSpPr>
        <p:spPr>
          <a:xfrm>
            <a:off x="8936845" y="1384805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lacial Indifference" pitchFamily="2" charset="0"/>
                <a:cs typeface="Futura Medium" panose="020B0602020204020303" pitchFamily="34" charset="-79"/>
              </a:rPr>
              <a:t>300µm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FEF460C-4742-8F4E-B69B-BD67075225F4}"/>
              </a:ext>
            </a:extLst>
          </p:cNvPr>
          <p:cNvGrpSpPr/>
          <p:nvPr/>
        </p:nvGrpSpPr>
        <p:grpSpPr>
          <a:xfrm>
            <a:off x="-1062235" y="487526"/>
            <a:ext cx="1378337" cy="821436"/>
            <a:chOff x="134509" y="488914"/>
            <a:chExt cx="1378337" cy="821436"/>
          </a:xfrm>
        </p:grpSpPr>
        <p:sp>
          <p:nvSpPr>
            <p:cNvPr id="19" name="Flèche vers le bas 18">
              <a:extLst>
                <a:ext uri="{FF2B5EF4-FFF2-40B4-BE49-F238E27FC236}">
                  <a16:creationId xmlns:a16="http://schemas.microsoft.com/office/drawing/2014/main" id="{FA4D93A5-7CAA-7F45-A303-2C8E979BFD00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84FFA3-0E21-0749-9610-F0C08FC71DBF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8FDDF13-53C6-9644-B26A-81DA3914955C}"/>
              </a:ext>
            </a:extLst>
          </p:cNvPr>
          <p:cNvGrpSpPr/>
          <p:nvPr/>
        </p:nvGrpSpPr>
        <p:grpSpPr>
          <a:xfrm>
            <a:off x="-112660" y="226183"/>
            <a:ext cx="1378337" cy="678873"/>
            <a:chOff x="128504" y="208088"/>
            <a:chExt cx="1378337" cy="678873"/>
          </a:xfrm>
        </p:grpSpPr>
        <p:sp>
          <p:nvSpPr>
            <p:cNvPr id="22" name="Flèche vers le bas 21">
              <a:extLst>
                <a:ext uri="{FF2B5EF4-FFF2-40B4-BE49-F238E27FC236}">
                  <a16:creationId xmlns:a16="http://schemas.microsoft.com/office/drawing/2014/main" id="{950B8826-37B3-914F-B943-769A5E263304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4D12AC8-2785-E349-871C-C5B129306CA5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2D28ECB-AA86-AD47-A1E7-A2A50B14038C}"/>
              </a:ext>
            </a:extLst>
          </p:cNvPr>
          <p:cNvGrpSpPr/>
          <p:nvPr/>
        </p:nvGrpSpPr>
        <p:grpSpPr>
          <a:xfrm>
            <a:off x="-1084967" y="51514"/>
            <a:ext cx="1271202" cy="463679"/>
            <a:chOff x="128504" y="30147"/>
            <a:chExt cx="1271202" cy="463679"/>
          </a:xfrm>
        </p:grpSpPr>
        <p:sp>
          <p:nvSpPr>
            <p:cNvPr id="25" name="Flèche vers le bas 24">
              <a:extLst>
                <a:ext uri="{FF2B5EF4-FFF2-40B4-BE49-F238E27FC236}">
                  <a16:creationId xmlns:a16="http://schemas.microsoft.com/office/drawing/2014/main" id="{1CD15B5D-AF6F-4C4A-AFA1-5F9B94CEB74B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D86F595-6A50-7241-8B72-BFB4B8E0338D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F54D1CE1-6446-5945-9E1D-BB97D874B118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940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08125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8268 0.000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44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D412864-C8AD-FD48-8B21-74B0A49E43B7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AC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Mesure RF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25E4167-4EB8-D444-BA59-9811A1FEC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6" t="2086" r="8430" b="5185"/>
          <a:stretch/>
        </p:blipFill>
        <p:spPr>
          <a:xfrm flipH="1">
            <a:off x="9279084" y="1785410"/>
            <a:ext cx="2743199" cy="25798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430F36-A34F-4948-8092-E5D866418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43" y="963991"/>
            <a:ext cx="8029500" cy="5018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DF60C48-BDE1-7549-B6D2-90C94DF4DBF7}"/>
                  </a:ext>
                </a:extLst>
              </p:cNvPr>
              <p:cNvSpPr txBox="1"/>
              <p:nvPr/>
            </p:nvSpPr>
            <p:spPr>
              <a:xfrm>
                <a:off x="5116340" y="670784"/>
                <a:ext cx="19593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het</m:t>
                          </m:r>
                        </m:sub>
                      </m:sSub>
                      <m:r>
                        <a:rPr lang="fr-FR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fr-F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d>
                        </m:e>
                        <m:sup>
                          <m:r>
                            <a:rPr lang="fr-F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DF60C48-BDE1-7549-B6D2-90C94DF4D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340" y="670784"/>
                <a:ext cx="1959319" cy="400110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E112CB8-B148-BF4E-A8F4-08C9D1F1686D}"/>
              </a:ext>
            </a:extLst>
          </p:cNvPr>
          <p:cNvSpPr/>
          <p:nvPr/>
        </p:nvSpPr>
        <p:spPr>
          <a:xfrm>
            <a:off x="11788538" y="2148922"/>
            <a:ext cx="178700" cy="1852809"/>
          </a:xfrm>
          <a:prstGeom prst="rect">
            <a:avLst/>
          </a:prstGeom>
          <a:solidFill>
            <a:srgbClr val="FF53BC">
              <a:alpha val="5896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3E0C11-3721-2249-A242-09B42C657D62}"/>
              </a:ext>
            </a:extLst>
          </p:cNvPr>
          <p:cNvSpPr/>
          <p:nvPr/>
        </p:nvSpPr>
        <p:spPr>
          <a:xfrm>
            <a:off x="9975808" y="2148921"/>
            <a:ext cx="178700" cy="1852809"/>
          </a:xfrm>
          <a:prstGeom prst="rect">
            <a:avLst/>
          </a:prstGeom>
          <a:solidFill>
            <a:srgbClr val="04D8DE">
              <a:alpha val="5896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2F8C21E-261A-FA4B-BC0B-52BFD7993DD1}"/>
                  </a:ext>
                </a:extLst>
              </p:cNvPr>
              <p:cNvSpPr txBox="1"/>
              <p:nvPr/>
            </p:nvSpPr>
            <p:spPr>
              <a:xfrm>
                <a:off x="10108699" y="184034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400" b="0" i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fr-FR" sz="2400" b="0" i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fr-F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2F8C21E-261A-FA4B-BC0B-52BFD7993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699" y="1840344"/>
                <a:ext cx="880369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5529150-ACB2-1049-B2A3-3DEB10C23537}"/>
              </a:ext>
            </a:extLst>
          </p:cNvPr>
          <p:cNvCxnSpPr/>
          <p:nvPr/>
        </p:nvCxnSpPr>
        <p:spPr>
          <a:xfrm>
            <a:off x="2186299" y="1499208"/>
            <a:ext cx="0" cy="2062702"/>
          </a:xfrm>
          <a:prstGeom prst="straightConnector1">
            <a:avLst/>
          </a:prstGeom>
          <a:ln w="508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A03594A-C9E7-674C-A891-BBE369097216}"/>
              </a:ext>
            </a:extLst>
          </p:cNvPr>
          <p:cNvSpPr txBox="1"/>
          <p:nvPr/>
        </p:nvSpPr>
        <p:spPr>
          <a:xfrm>
            <a:off x="2247159" y="1936353"/>
            <a:ext cx="1100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-16dB</a:t>
            </a:r>
          </a:p>
        </p:txBody>
      </p:sp>
      <p:sp>
        <p:nvSpPr>
          <p:cNvPr id="16" name="Flèche courbée vers la gauche 15">
            <a:extLst>
              <a:ext uri="{FF2B5EF4-FFF2-40B4-BE49-F238E27FC236}">
                <a16:creationId xmlns:a16="http://schemas.microsoft.com/office/drawing/2014/main" id="{546AFDA9-99DB-8D46-9961-6564ABBC1CF9}"/>
              </a:ext>
            </a:extLst>
          </p:cNvPr>
          <p:cNvSpPr/>
          <p:nvPr/>
        </p:nvSpPr>
        <p:spPr>
          <a:xfrm rot="3535369">
            <a:off x="9463656" y="2673187"/>
            <a:ext cx="528741" cy="6772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10651F2-903F-E34C-B195-5D402189D9DA}"/>
                  </a:ext>
                </a:extLst>
              </p:cNvPr>
              <p:cNvSpPr txBox="1"/>
              <p:nvPr/>
            </p:nvSpPr>
            <p:spPr>
              <a:xfrm>
                <a:off x="9154432" y="4704065"/>
                <a:ext cx="3070328" cy="760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fr-FR" sz="20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fr-FR" sz="20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QCDs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fr-FR" sz="20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QCDs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fr-FR" sz="20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20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~16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fr-FR" sz="20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10651F2-903F-E34C-B195-5D402189D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432" y="4704065"/>
                <a:ext cx="3070328" cy="760529"/>
              </a:xfrm>
              <a:prstGeom prst="rect">
                <a:avLst/>
              </a:prstGeom>
              <a:blipFill>
                <a:blip r:embed="rId7"/>
                <a:stretch>
                  <a:fillRect t="-1639" b="-1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C857BE07-F3D6-E944-BB4B-F3C29331A404}"/>
                  </a:ext>
                </a:extLst>
              </p:cNvPr>
              <p:cNvSpPr txBox="1"/>
              <p:nvPr/>
            </p:nvSpPr>
            <p:spPr>
              <a:xfrm>
                <a:off x="9219556" y="2325060"/>
                <a:ext cx="591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fr-FR" sz="20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fr-FR" sz="2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C857BE07-F3D6-E944-BB4B-F3C29331A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556" y="2325060"/>
                <a:ext cx="59170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e 49">
            <a:extLst>
              <a:ext uri="{FF2B5EF4-FFF2-40B4-BE49-F238E27FC236}">
                <a16:creationId xmlns:a16="http://schemas.microsoft.com/office/drawing/2014/main" id="{F0F8FFE8-3916-944B-BBB3-041D1F2BDFC0}"/>
              </a:ext>
            </a:extLst>
          </p:cNvPr>
          <p:cNvGrpSpPr/>
          <p:nvPr/>
        </p:nvGrpSpPr>
        <p:grpSpPr>
          <a:xfrm>
            <a:off x="-54471" y="495915"/>
            <a:ext cx="1378337" cy="821436"/>
            <a:chOff x="134509" y="488914"/>
            <a:chExt cx="1378337" cy="821436"/>
          </a:xfrm>
        </p:grpSpPr>
        <p:sp>
          <p:nvSpPr>
            <p:cNvPr id="51" name="Flèche vers le bas 50">
              <a:extLst>
                <a:ext uri="{FF2B5EF4-FFF2-40B4-BE49-F238E27FC236}">
                  <a16:creationId xmlns:a16="http://schemas.microsoft.com/office/drawing/2014/main" id="{3657093B-D867-4647-A1C1-014BD5E12F34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69063664-D82D-184D-A495-6000411A73BE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C58FF4FA-3B82-264F-984F-F0035DD8A43B}"/>
              </a:ext>
            </a:extLst>
          </p:cNvPr>
          <p:cNvGrpSpPr/>
          <p:nvPr/>
        </p:nvGrpSpPr>
        <p:grpSpPr>
          <a:xfrm>
            <a:off x="-1103993" y="241593"/>
            <a:ext cx="1378337" cy="678873"/>
            <a:chOff x="128504" y="208088"/>
            <a:chExt cx="1378337" cy="678873"/>
          </a:xfrm>
        </p:grpSpPr>
        <p:sp>
          <p:nvSpPr>
            <p:cNvPr id="48" name="Flèche vers le bas 47">
              <a:extLst>
                <a:ext uri="{FF2B5EF4-FFF2-40B4-BE49-F238E27FC236}">
                  <a16:creationId xmlns:a16="http://schemas.microsoft.com/office/drawing/2014/main" id="{DD749EEB-4823-6248-836E-CCD6071B105B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AEC348BE-835A-D34D-8AED-5FB4FBEAA35D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31AFE62A-C6C9-2748-A92D-BEA8E5E7CAEE}"/>
              </a:ext>
            </a:extLst>
          </p:cNvPr>
          <p:cNvGrpSpPr/>
          <p:nvPr/>
        </p:nvGrpSpPr>
        <p:grpSpPr>
          <a:xfrm>
            <a:off x="-1084967" y="51514"/>
            <a:ext cx="1271202" cy="463679"/>
            <a:chOff x="128504" y="30147"/>
            <a:chExt cx="1271202" cy="463679"/>
          </a:xfrm>
        </p:grpSpPr>
        <p:sp>
          <p:nvSpPr>
            <p:cNvPr id="45" name="Flèche vers le bas 44">
              <a:extLst>
                <a:ext uri="{FF2B5EF4-FFF2-40B4-BE49-F238E27FC236}">
                  <a16:creationId xmlns:a16="http://schemas.microsoft.com/office/drawing/2014/main" id="{B296EBD1-EB60-3446-ACB3-3492D1217A6E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384A5E0F-81A9-A54F-9723-4B16F7C78A36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B5207451-83EC-3841-A8A1-B745119961D4}"/>
              </a:ext>
            </a:extLst>
          </p:cNvPr>
          <p:cNvSpPr txBox="1"/>
          <p:nvPr/>
        </p:nvSpPr>
        <p:spPr>
          <a:xfrm>
            <a:off x="7765375" y="655314"/>
            <a:ext cx="2045881" cy="830997"/>
          </a:xfrm>
          <a:prstGeom prst="rect">
            <a:avLst/>
          </a:prstGeom>
          <a:solidFill>
            <a:srgbClr val="48484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</a:t>
            </a:r>
            <a:r>
              <a:rPr lang="fr-FR" sz="2400" baseline="-250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sig</a:t>
            </a: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= 27 mW</a:t>
            </a:r>
          </a:p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</a:t>
            </a:r>
            <a:r>
              <a:rPr lang="fr-FR" sz="2400" baseline="-250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LO</a:t>
            </a: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= 40 mW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5C9513B-0245-1441-B59D-6AD4FCDBA4B3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72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07851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8255 -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45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D412864-C8AD-FD48-8B21-74B0A49E43B7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AC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Mesure RF</a:t>
            </a:r>
          </a:p>
        </p:txBody>
      </p:sp>
      <p:sp>
        <p:nvSpPr>
          <p:cNvPr id="5" name="Flèche courbée vers la droite 4">
            <a:extLst>
              <a:ext uri="{FF2B5EF4-FFF2-40B4-BE49-F238E27FC236}">
                <a16:creationId xmlns:a16="http://schemas.microsoft.com/office/drawing/2014/main" id="{02ED2F95-60C5-8644-AA87-52B27BBC4F12}"/>
              </a:ext>
            </a:extLst>
          </p:cNvPr>
          <p:cNvSpPr/>
          <p:nvPr/>
        </p:nvSpPr>
        <p:spPr>
          <a:xfrm rot="5400000" flipV="1">
            <a:off x="6656571" y="-283424"/>
            <a:ext cx="1006176" cy="34596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25BFA15-081C-8A40-BC9D-B787EE5470EE}"/>
              </a:ext>
            </a:extLst>
          </p:cNvPr>
          <p:cNvCxnSpPr>
            <a:cxnSpLocks/>
          </p:cNvCxnSpPr>
          <p:nvPr/>
        </p:nvCxnSpPr>
        <p:spPr>
          <a:xfrm>
            <a:off x="10125652" y="2319837"/>
            <a:ext cx="0" cy="114136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F8253C7-C710-A445-A7F4-0CAC2E371C4C}"/>
              </a:ext>
            </a:extLst>
          </p:cNvPr>
          <p:cNvCxnSpPr>
            <a:cxnSpLocks/>
          </p:cNvCxnSpPr>
          <p:nvPr/>
        </p:nvCxnSpPr>
        <p:spPr>
          <a:xfrm>
            <a:off x="8964143" y="2315615"/>
            <a:ext cx="0" cy="114136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64C0340-0584-8848-9D3A-32BC9D13180F}"/>
              </a:ext>
            </a:extLst>
          </p:cNvPr>
          <p:cNvCxnSpPr>
            <a:cxnSpLocks/>
          </p:cNvCxnSpPr>
          <p:nvPr/>
        </p:nvCxnSpPr>
        <p:spPr>
          <a:xfrm>
            <a:off x="7710598" y="3426801"/>
            <a:ext cx="2424377" cy="2809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64C3B9E-B554-AD4E-98E2-D0D15691ADA8}"/>
              </a:ext>
            </a:extLst>
          </p:cNvPr>
          <p:cNvCxnSpPr>
            <a:cxnSpLocks/>
          </p:cNvCxnSpPr>
          <p:nvPr/>
        </p:nvCxnSpPr>
        <p:spPr>
          <a:xfrm>
            <a:off x="7710598" y="2317363"/>
            <a:ext cx="2406360" cy="692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E0AFF3D9-CC03-7546-8835-DB27900A0FFD}"/>
              </a:ext>
            </a:extLst>
          </p:cNvPr>
          <p:cNvSpPr/>
          <p:nvPr/>
        </p:nvSpPr>
        <p:spPr>
          <a:xfrm>
            <a:off x="9883718" y="2632379"/>
            <a:ext cx="488365" cy="486551"/>
          </a:xfrm>
          <a:prstGeom prst="ellipse">
            <a:avLst/>
          </a:prstGeom>
          <a:solidFill>
            <a:srgbClr val="D89694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8F651D7-D238-9B4E-AEF2-365DBC9ABD8B}"/>
              </a:ext>
            </a:extLst>
          </p:cNvPr>
          <p:cNvSpPr txBox="1"/>
          <p:nvPr/>
        </p:nvSpPr>
        <p:spPr>
          <a:xfrm>
            <a:off x="9995623" y="2615438"/>
            <a:ext cx="28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I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209D5D-2EA9-9B43-9B9D-BF5A6A104A09}"/>
              </a:ext>
            </a:extLst>
          </p:cNvPr>
          <p:cNvSpPr/>
          <p:nvPr/>
        </p:nvSpPr>
        <p:spPr>
          <a:xfrm>
            <a:off x="8748050" y="2605446"/>
            <a:ext cx="444730" cy="5475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0819BB2-26FB-0C49-9C58-8582C8C2318A}"/>
              </a:ext>
            </a:extLst>
          </p:cNvPr>
          <p:cNvSpPr txBox="1"/>
          <p:nvPr/>
        </p:nvSpPr>
        <p:spPr>
          <a:xfrm>
            <a:off x="8725816" y="261751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</a:t>
            </a:r>
            <a:r>
              <a:rPr lang="fr-FR" sz="2400" baseline="-25000" dirty="0"/>
              <a:t>//</a:t>
            </a:r>
            <a:endParaRPr lang="fr-FR" sz="2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B0172F0-529B-5B41-8A36-4784C36667CF}"/>
              </a:ext>
            </a:extLst>
          </p:cNvPr>
          <p:cNvSpPr/>
          <p:nvPr/>
        </p:nvSpPr>
        <p:spPr>
          <a:xfrm>
            <a:off x="7975195" y="2155302"/>
            <a:ext cx="591935" cy="3399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258DD5C-276B-0E42-9039-6A85637E5190}"/>
              </a:ext>
            </a:extLst>
          </p:cNvPr>
          <p:cNvCxnSpPr>
            <a:cxnSpLocks/>
          </p:cNvCxnSpPr>
          <p:nvPr/>
        </p:nvCxnSpPr>
        <p:spPr>
          <a:xfrm>
            <a:off x="7719545" y="2315333"/>
            <a:ext cx="0" cy="1110067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6D96235-0A8F-8F4E-BE12-B05F9AED70C8}"/>
              </a:ext>
            </a:extLst>
          </p:cNvPr>
          <p:cNvSpPr/>
          <p:nvPr/>
        </p:nvSpPr>
        <p:spPr>
          <a:xfrm>
            <a:off x="7491461" y="2587039"/>
            <a:ext cx="444730" cy="5475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B4775822-8759-DB4E-BE8A-9C33416BC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947" y="2228943"/>
            <a:ext cx="280335" cy="207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3C5B8B1-2867-BF44-B17C-87CC7A8FBB4F}"/>
                  </a:ext>
                </a:extLst>
              </p:cNvPr>
              <p:cNvSpPr txBox="1"/>
              <p:nvPr/>
            </p:nvSpPr>
            <p:spPr>
              <a:xfrm>
                <a:off x="7408681" y="2682900"/>
                <a:ext cx="6372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m:rPr>
                              <m:sty m:val="p"/>
                            </m:rPr>
                            <a:rPr lang="el-G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</m:oMath>
                  </m:oMathPara>
                </a14:m>
                <a:endParaRPr lang="fr-FR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3C5B8B1-2867-BF44-B17C-87CC7A8FB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681" y="2682900"/>
                <a:ext cx="63722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41CC25DD-1CF9-3E42-B5AE-0574F93B9AE5}"/>
              </a:ext>
            </a:extLst>
          </p:cNvPr>
          <p:cNvCxnSpPr>
            <a:cxnSpLocks/>
          </p:cNvCxnSpPr>
          <p:nvPr/>
        </p:nvCxnSpPr>
        <p:spPr>
          <a:xfrm>
            <a:off x="9569750" y="2948783"/>
            <a:ext cx="0" cy="48405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27326B6E-D87D-234F-B0A2-2400FDC5A4C4}"/>
              </a:ext>
            </a:extLst>
          </p:cNvPr>
          <p:cNvSpPr txBox="1"/>
          <p:nvPr/>
        </p:nvSpPr>
        <p:spPr>
          <a:xfrm>
            <a:off x="9519877" y="2383546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151B1B1F-7CA0-6744-8BB4-CC32DC0A07C7}"/>
                  </a:ext>
                </a:extLst>
              </p:cNvPr>
              <p:cNvSpPr txBox="1"/>
              <p:nvPr/>
            </p:nvSpPr>
            <p:spPr>
              <a:xfrm>
                <a:off x="7306714" y="3968014"/>
                <a:ext cx="3881062" cy="835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fr-FR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fr-FR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//</m:t>
                              </m:r>
                            </m:sub>
                          </m:sSub>
                        </m:num>
                        <m:den>
                          <m: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fr-FR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//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ωC</m:t>
                          </m:r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fr-FR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//</m:t>
                              </m:r>
                            </m:sub>
                            <m:sup>
                              <m:r>
                                <a:rPr lang="fr-FR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fr-FR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//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151B1B1F-7CA0-6744-8BB4-CC32DC0A0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714" y="3968014"/>
                <a:ext cx="3881062" cy="835742"/>
              </a:xfrm>
              <a:prstGeom prst="rect">
                <a:avLst/>
              </a:prstGeom>
              <a:blipFill>
                <a:blip r:embed="rId6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596583F5-9656-0C40-8E4B-B83E597F7E9D}"/>
              </a:ext>
            </a:extLst>
          </p:cNvPr>
          <p:cNvSpPr/>
          <p:nvPr/>
        </p:nvSpPr>
        <p:spPr>
          <a:xfrm>
            <a:off x="8648602" y="2184621"/>
            <a:ext cx="1860300" cy="137975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79D8FC2F-B853-0A4A-BB60-87AB7D8949DB}"/>
              </a:ext>
            </a:extLst>
          </p:cNvPr>
          <p:cNvGrpSpPr/>
          <p:nvPr/>
        </p:nvGrpSpPr>
        <p:grpSpPr>
          <a:xfrm>
            <a:off x="-1008282" y="533177"/>
            <a:ext cx="1378337" cy="821436"/>
            <a:chOff x="134509" y="488914"/>
            <a:chExt cx="1378337" cy="821436"/>
          </a:xfrm>
        </p:grpSpPr>
        <p:sp>
          <p:nvSpPr>
            <p:cNvPr id="65" name="Flèche vers le bas 64">
              <a:extLst>
                <a:ext uri="{FF2B5EF4-FFF2-40B4-BE49-F238E27FC236}">
                  <a16:creationId xmlns:a16="http://schemas.microsoft.com/office/drawing/2014/main" id="{0D68932E-A936-C643-9C67-718E69594150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07488F74-2E26-E845-9A14-03B2CAA35CE8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AF8440A-AD1C-9B4A-840D-DC76DD900EE6}"/>
              </a:ext>
            </a:extLst>
          </p:cNvPr>
          <p:cNvGrpSpPr/>
          <p:nvPr/>
        </p:nvGrpSpPr>
        <p:grpSpPr>
          <a:xfrm>
            <a:off x="-95116" y="236857"/>
            <a:ext cx="1378337" cy="678873"/>
            <a:chOff x="128504" y="208088"/>
            <a:chExt cx="1378337" cy="678873"/>
          </a:xfrm>
        </p:grpSpPr>
        <p:sp>
          <p:nvSpPr>
            <p:cNvPr id="68" name="Flèche vers le bas 67">
              <a:extLst>
                <a:ext uri="{FF2B5EF4-FFF2-40B4-BE49-F238E27FC236}">
                  <a16:creationId xmlns:a16="http://schemas.microsoft.com/office/drawing/2014/main" id="{853562EB-21DA-1C40-8C8D-215230C0A006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7B45BF6A-3BFC-2349-8EF2-AA5DAE86555D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353436EA-92E9-CE46-B5DF-F23BB13F1C90}"/>
              </a:ext>
            </a:extLst>
          </p:cNvPr>
          <p:cNvGrpSpPr/>
          <p:nvPr/>
        </p:nvGrpSpPr>
        <p:grpSpPr>
          <a:xfrm>
            <a:off x="-1084967" y="51514"/>
            <a:ext cx="1271202" cy="463679"/>
            <a:chOff x="128504" y="30147"/>
            <a:chExt cx="1271202" cy="463679"/>
          </a:xfrm>
        </p:grpSpPr>
        <p:sp>
          <p:nvSpPr>
            <p:cNvPr id="62" name="Flèche vers le bas 61">
              <a:extLst>
                <a:ext uri="{FF2B5EF4-FFF2-40B4-BE49-F238E27FC236}">
                  <a16:creationId xmlns:a16="http://schemas.microsoft.com/office/drawing/2014/main" id="{8505C18F-76ED-B745-88A3-657845BB62F3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352738F0-860A-304A-8816-EC34C3D7AF62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C5A84B00-6F2F-F24E-B778-E7B1CCD1CB3B}"/>
              </a:ext>
            </a:extLst>
          </p:cNvPr>
          <p:cNvCxnSpPr>
            <a:cxnSpLocks/>
          </p:cNvCxnSpPr>
          <p:nvPr/>
        </p:nvCxnSpPr>
        <p:spPr>
          <a:xfrm>
            <a:off x="9572167" y="2308568"/>
            <a:ext cx="0" cy="53245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F3E8CB5-9E96-A24A-A7AB-B4C559927073}"/>
              </a:ext>
            </a:extLst>
          </p:cNvPr>
          <p:cNvGrpSpPr/>
          <p:nvPr/>
        </p:nvGrpSpPr>
        <p:grpSpPr>
          <a:xfrm>
            <a:off x="9315806" y="2757036"/>
            <a:ext cx="542218" cy="266930"/>
            <a:chOff x="3254817" y="656721"/>
            <a:chExt cx="448114" cy="266930"/>
          </a:xfrm>
        </p:grpSpPr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17892BAF-E36D-CA47-8CE0-2F741ADE9E03}"/>
                </a:ext>
              </a:extLst>
            </p:cNvPr>
            <p:cNvSpPr/>
            <p:nvPr/>
          </p:nvSpPr>
          <p:spPr>
            <a:xfrm rot="5400000">
              <a:off x="3415456" y="525891"/>
              <a:ext cx="87300" cy="348959"/>
            </a:xfrm>
            <a:prstGeom prst="arc">
              <a:avLst>
                <a:gd name="adj1" fmla="val 16200000"/>
                <a:gd name="adj2" fmla="val 5350387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chemeClr val="bg2">
                    <a:lumMod val="50000"/>
                  </a:schemeClr>
                </a:solidFill>
                <a:highlight>
                  <a:srgbClr val="808000"/>
                </a:highlight>
              </a:endParaRPr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4358276D-8BB1-8949-87F1-876E37A68025}"/>
                </a:ext>
              </a:extLst>
            </p:cNvPr>
            <p:cNvSpPr/>
            <p:nvPr/>
          </p:nvSpPr>
          <p:spPr>
            <a:xfrm rot="16200000">
              <a:off x="3417514" y="715122"/>
              <a:ext cx="68099" cy="348959"/>
            </a:xfrm>
            <a:prstGeom prst="arc">
              <a:avLst>
                <a:gd name="adj1" fmla="val 16135833"/>
                <a:gd name="adj2" fmla="val 5517056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chemeClr val="bg2">
                    <a:lumMod val="50000"/>
                  </a:schemeClr>
                </a:solidFill>
                <a:highlight>
                  <a:srgbClr val="808000"/>
                </a:highlight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AECB8C-DE7D-8E46-BC7E-C5BC60879873}"/>
                </a:ext>
              </a:extLst>
            </p:cNvPr>
            <p:cNvSpPr/>
            <p:nvPr/>
          </p:nvSpPr>
          <p:spPr>
            <a:xfrm>
              <a:off x="3622477" y="679703"/>
              <a:ext cx="80454" cy="230877"/>
            </a:xfrm>
            <a:custGeom>
              <a:avLst/>
              <a:gdLst>
                <a:gd name="connsiteX0" fmla="*/ 0 w 80454"/>
                <a:gd name="connsiteY0" fmla="*/ 0 h 230877"/>
                <a:gd name="connsiteX1" fmla="*/ 80454 w 80454"/>
                <a:gd name="connsiteY1" fmla="*/ 0 h 230877"/>
                <a:gd name="connsiteX2" fmla="*/ 80454 w 80454"/>
                <a:gd name="connsiteY2" fmla="*/ 230877 h 230877"/>
                <a:gd name="connsiteX3" fmla="*/ 0 w 80454"/>
                <a:gd name="connsiteY3" fmla="*/ 230877 h 230877"/>
                <a:gd name="connsiteX4" fmla="*/ 0 w 80454"/>
                <a:gd name="connsiteY4" fmla="*/ 0 h 23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54" h="230877" fill="none" extrusionOk="0">
                  <a:moveTo>
                    <a:pt x="0" y="0"/>
                  </a:moveTo>
                  <a:cubicBezTo>
                    <a:pt x="20111" y="-539"/>
                    <a:pt x="63157" y="-4156"/>
                    <a:pt x="80454" y="0"/>
                  </a:cubicBezTo>
                  <a:cubicBezTo>
                    <a:pt x="72996" y="111080"/>
                    <a:pt x="86569" y="147081"/>
                    <a:pt x="80454" y="230877"/>
                  </a:cubicBezTo>
                  <a:cubicBezTo>
                    <a:pt x="50604" y="235834"/>
                    <a:pt x="11302" y="226499"/>
                    <a:pt x="0" y="230877"/>
                  </a:cubicBezTo>
                  <a:cubicBezTo>
                    <a:pt x="6033" y="205873"/>
                    <a:pt x="16706" y="59694"/>
                    <a:pt x="0" y="0"/>
                  </a:cubicBezTo>
                  <a:close/>
                </a:path>
                <a:path w="80454" h="230877" stroke="0" extrusionOk="0">
                  <a:moveTo>
                    <a:pt x="0" y="0"/>
                  </a:moveTo>
                  <a:cubicBezTo>
                    <a:pt x="12807" y="-3591"/>
                    <a:pt x="54579" y="6561"/>
                    <a:pt x="80454" y="0"/>
                  </a:cubicBezTo>
                  <a:cubicBezTo>
                    <a:pt x="77540" y="53666"/>
                    <a:pt x="94218" y="157945"/>
                    <a:pt x="80454" y="230877"/>
                  </a:cubicBezTo>
                  <a:cubicBezTo>
                    <a:pt x="57079" y="226040"/>
                    <a:pt x="22280" y="236393"/>
                    <a:pt x="0" y="230877"/>
                  </a:cubicBezTo>
                  <a:cubicBezTo>
                    <a:pt x="-11336" y="133519"/>
                    <a:pt x="-10784" y="107665"/>
                    <a:pt x="0" y="0"/>
                  </a:cubicBezTo>
                  <a:close/>
                </a:path>
              </a:pathLst>
            </a:custGeom>
            <a:solidFill>
              <a:srgbClr val="2F2F2F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2F2F2F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44C5799-F0AF-FE40-94AB-9D2895F44A39}"/>
                </a:ext>
              </a:extLst>
            </p:cNvPr>
            <p:cNvSpPr/>
            <p:nvPr/>
          </p:nvSpPr>
          <p:spPr>
            <a:xfrm>
              <a:off x="3254817" y="670439"/>
              <a:ext cx="45719" cy="230877"/>
            </a:xfrm>
            <a:custGeom>
              <a:avLst/>
              <a:gdLst>
                <a:gd name="connsiteX0" fmla="*/ 0 w 45719"/>
                <a:gd name="connsiteY0" fmla="*/ 0 h 230877"/>
                <a:gd name="connsiteX1" fmla="*/ 45719 w 45719"/>
                <a:gd name="connsiteY1" fmla="*/ 0 h 230877"/>
                <a:gd name="connsiteX2" fmla="*/ 45719 w 45719"/>
                <a:gd name="connsiteY2" fmla="*/ 230877 h 230877"/>
                <a:gd name="connsiteX3" fmla="*/ 0 w 45719"/>
                <a:gd name="connsiteY3" fmla="*/ 230877 h 230877"/>
                <a:gd name="connsiteX4" fmla="*/ 0 w 45719"/>
                <a:gd name="connsiteY4" fmla="*/ 0 h 23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9" h="230877" fill="none" extrusionOk="0">
                  <a:moveTo>
                    <a:pt x="0" y="0"/>
                  </a:moveTo>
                  <a:cubicBezTo>
                    <a:pt x="20539" y="-3239"/>
                    <a:pt x="41112" y="747"/>
                    <a:pt x="45719" y="0"/>
                  </a:cubicBezTo>
                  <a:cubicBezTo>
                    <a:pt x="38261" y="111080"/>
                    <a:pt x="51834" y="147081"/>
                    <a:pt x="45719" y="230877"/>
                  </a:cubicBezTo>
                  <a:cubicBezTo>
                    <a:pt x="32806" y="227804"/>
                    <a:pt x="5810" y="228069"/>
                    <a:pt x="0" y="230877"/>
                  </a:cubicBezTo>
                  <a:cubicBezTo>
                    <a:pt x="6033" y="205873"/>
                    <a:pt x="16706" y="59694"/>
                    <a:pt x="0" y="0"/>
                  </a:cubicBezTo>
                  <a:close/>
                </a:path>
                <a:path w="45719" h="230877" stroke="0" extrusionOk="0">
                  <a:moveTo>
                    <a:pt x="0" y="0"/>
                  </a:moveTo>
                  <a:cubicBezTo>
                    <a:pt x="5689" y="-130"/>
                    <a:pt x="39273" y="1766"/>
                    <a:pt x="45719" y="0"/>
                  </a:cubicBezTo>
                  <a:cubicBezTo>
                    <a:pt x="42805" y="53666"/>
                    <a:pt x="59483" y="157945"/>
                    <a:pt x="45719" y="230877"/>
                  </a:cubicBezTo>
                  <a:cubicBezTo>
                    <a:pt x="39519" y="232859"/>
                    <a:pt x="11834" y="233305"/>
                    <a:pt x="0" y="230877"/>
                  </a:cubicBezTo>
                  <a:cubicBezTo>
                    <a:pt x="-11336" y="133519"/>
                    <a:pt x="-10784" y="107665"/>
                    <a:pt x="0" y="0"/>
                  </a:cubicBezTo>
                  <a:close/>
                </a:path>
              </a:pathLst>
            </a:custGeom>
            <a:solidFill>
              <a:srgbClr val="2F2F2F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2F2F2F"/>
                </a:solidFill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6AD8DFF9-549A-F14B-8E82-4CA0479817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523"/>
          <a:stretch/>
        </p:blipFill>
        <p:spPr>
          <a:xfrm>
            <a:off x="900644" y="1332093"/>
            <a:ext cx="5117940" cy="4209603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804E2E6B-6A5F-DF41-B61B-83D606B0C12F}"/>
              </a:ext>
            </a:extLst>
          </p:cNvPr>
          <p:cNvSpPr txBox="1"/>
          <p:nvPr/>
        </p:nvSpPr>
        <p:spPr>
          <a:xfrm>
            <a:off x="2483097" y="5456689"/>
            <a:ext cx="241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Fréquence [GHz]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9988378-3425-4C44-93F1-C58AB679A02D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8408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50A4A827-4ADA-D847-A37A-193B51DBDC0D}"/>
              </a:ext>
            </a:extLst>
          </p:cNvPr>
          <p:cNvCxnSpPr>
            <a:cxnSpLocks/>
          </p:cNvCxnSpPr>
          <p:nvPr/>
        </p:nvCxnSpPr>
        <p:spPr>
          <a:xfrm>
            <a:off x="6937702" y="3693960"/>
            <a:ext cx="148137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Flèche courbée vers la droite 115">
            <a:extLst>
              <a:ext uri="{FF2B5EF4-FFF2-40B4-BE49-F238E27FC236}">
                <a16:creationId xmlns:a16="http://schemas.microsoft.com/office/drawing/2014/main" id="{E59127F9-DB2C-914F-A8DA-27B1D51DCEE9}"/>
              </a:ext>
            </a:extLst>
          </p:cNvPr>
          <p:cNvSpPr/>
          <p:nvPr/>
        </p:nvSpPr>
        <p:spPr>
          <a:xfrm rot="5400000" flipV="1">
            <a:off x="6025635" y="-283424"/>
            <a:ext cx="1006176" cy="34596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BD5AB8-8906-2C43-8B72-0733A43B4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10350" r="22291" b="20522"/>
          <a:stretch/>
        </p:blipFill>
        <p:spPr>
          <a:xfrm>
            <a:off x="1239630" y="976761"/>
            <a:ext cx="5109755" cy="442479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46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D412864-C8AD-FD48-8B21-74B0A49E43B7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AC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Modèle RC</a:t>
            </a:r>
          </a:p>
        </p:txBody>
      </p:sp>
      <p:sp>
        <p:nvSpPr>
          <p:cNvPr id="72" name="Forme libre 71">
            <a:extLst>
              <a:ext uri="{FF2B5EF4-FFF2-40B4-BE49-F238E27FC236}">
                <a16:creationId xmlns:a16="http://schemas.microsoft.com/office/drawing/2014/main" id="{40B8BB80-1E92-B64F-AF5F-47B6A7E1136E}"/>
              </a:ext>
            </a:extLst>
          </p:cNvPr>
          <p:cNvSpPr/>
          <p:nvPr/>
        </p:nvSpPr>
        <p:spPr>
          <a:xfrm>
            <a:off x="1838845" y="1279044"/>
            <a:ext cx="2260394" cy="683768"/>
          </a:xfrm>
          <a:custGeom>
            <a:avLst/>
            <a:gdLst>
              <a:gd name="connsiteX0" fmla="*/ 0 w 1577515"/>
              <a:gd name="connsiteY0" fmla="*/ 705142 h 705142"/>
              <a:gd name="connsiteX1" fmla="*/ 181484 w 1577515"/>
              <a:gd name="connsiteY1" fmla="*/ 279353 h 705142"/>
              <a:gd name="connsiteX2" fmla="*/ 914400 w 1577515"/>
              <a:gd name="connsiteY2" fmla="*/ 147 h 705142"/>
              <a:gd name="connsiteX3" fmla="*/ 1577515 w 1577515"/>
              <a:gd name="connsiteY3" fmla="*/ 314254 h 70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515" h="705142">
                <a:moveTo>
                  <a:pt x="0" y="705142"/>
                </a:moveTo>
                <a:cubicBezTo>
                  <a:pt x="14542" y="550997"/>
                  <a:pt x="29084" y="396852"/>
                  <a:pt x="181484" y="279353"/>
                </a:cubicBezTo>
                <a:cubicBezTo>
                  <a:pt x="333884" y="161854"/>
                  <a:pt x="681728" y="-5670"/>
                  <a:pt x="914400" y="147"/>
                </a:cubicBezTo>
                <a:cubicBezTo>
                  <a:pt x="1147072" y="5964"/>
                  <a:pt x="1362293" y="160109"/>
                  <a:pt x="1577515" y="31425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Forme libre 72">
            <a:extLst>
              <a:ext uri="{FF2B5EF4-FFF2-40B4-BE49-F238E27FC236}">
                <a16:creationId xmlns:a16="http://schemas.microsoft.com/office/drawing/2014/main" id="{AE154C62-C483-EC42-8A31-3909F662FF9A}"/>
              </a:ext>
            </a:extLst>
          </p:cNvPr>
          <p:cNvSpPr/>
          <p:nvPr/>
        </p:nvSpPr>
        <p:spPr>
          <a:xfrm>
            <a:off x="4802863" y="1929115"/>
            <a:ext cx="835853" cy="2392578"/>
          </a:xfrm>
          <a:custGeom>
            <a:avLst/>
            <a:gdLst>
              <a:gd name="connsiteX0" fmla="*/ 0 w 1047023"/>
              <a:gd name="connsiteY0" fmla="*/ 0 h 1368110"/>
              <a:gd name="connsiteX1" fmla="*/ 851578 w 1047023"/>
              <a:gd name="connsiteY1" fmla="*/ 551432 h 1368110"/>
              <a:gd name="connsiteX2" fmla="*/ 1047023 w 1047023"/>
              <a:gd name="connsiteY2" fmla="*/ 1368110 h 136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023" h="1368110">
                <a:moveTo>
                  <a:pt x="0" y="0"/>
                </a:moveTo>
                <a:cubicBezTo>
                  <a:pt x="338537" y="161707"/>
                  <a:pt x="677074" y="323414"/>
                  <a:pt x="851578" y="551432"/>
                </a:cubicBezTo>
                <a:cubicBezTo>
                  <a:pt x="1026082" y="779450"/>
                  <a:pt x="1036552" y="1073780"/>
                  <a:pt x="1047023" y="136811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D5A9AFF-AC5F-6D4A-B4B1-73CC8B09B67A}"/>
              </a:ext>
            </a:extLst>
          </p:cNvPr>
          <p:cNvSpPr/>
          <p:nvPr/>
        </p:nvSpPr>
        <p:spPr>
          <a:xfrm rot="17817211">
            <a:off x="4228392" y="1377830"/>
            <a:ext cx="461273" cy="757577"/>
          </a:xfrm>
          <a:prstGeom prst="rect">
            <a:avLst/>
          </a:prstGeom>
          <a:solidFill>
            <a:schemeClr val="accent6">
              <a:lumMod val="60000"/>
              <a:lumOff val="40000"/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58140"/>
                      <a:gd name="connsiteY0" fmla="*/ 0 h 626096"/>
                      <a:gd name="connsiteX1" fmla="*/ 558140 w 558140"/>
                      <a:gd name="connsiteY1" fmla="*/ 0 h 626096"/>
                      <a:gd name="connsiteX2" fmla="*/ 558140 w 558140"/>
                      <a:gd name="connsiteY2" fmla="*/ 626096 h 626096"/>
                      <a:gd name="connsiteX3" fmla="*/ 0 w 558140"/>
                      <a:gd name="connsiteY3" fmla="*/ 626096 h 626096"/>
                      <a:gd name="connsiteX4" fmla="*/ 0 w 558140"/>
                      <a:gd name="connsiteY4" fmla="*/ 0 h 626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140" h="626096" fill="none" extrusionOk="0">
                        <a:moveTo>
                          <a:pt x="0" y="0"/>
                        </a:moveTo>
                        <a:cubicBezTo>
                          <a:pt x="212217" y="-7424"/>
                          <a:pt x="441105" y="49496"/>
                          <a:pt x="558140" y="0"/>
                        </a:cubicBezTo>
                        <a:cubicBezTo>
                          <a:pt x="516473" y="169007"/>
                          <a:pt x="587518" y="499164"/>
                          <a:pt x="558140" y="626096"/>
                        </a:cubicBezTo>
                        <a:cubicBezTo>
                          <a:pt x="374372" y="670687"/>
                          <a:pt x="201785" y="622112"/>
                          <a:pt x="0" y="626096"/>
                        </a:cubicBezTo>
                        <a:cubicBezTo>
                          <a:pt x="32212" y="439581"/>
                          <a:pt x="-37449" y="292703"/>
                          <a:pt x="0" y="0"/>
                        </a:cubicBezTo>
                        <a:close/>
                      </a:path>
                      <a:path w="558140" h="626096" stroke="0" extrusionOk="0">
                        <a:moveTo>
                          <a:pt x="0" y="0"/>
                        </a:moveTo>
                        <a:cubicBezTo>
                          <a:pt x="228481" y="21094"/>
                          <a:pt x="293889" y="2338"/>
                          <a:pt x="558140" y="0"/>
                        </a:cubicBezTo>
                        <a:cubicBezTo>
                          <a:pt x="584383" y="257385"/>
                          <a:pt x="561502" y="561059"/>
                          <a:pt x="558140" y="626096"/>
                        </a:cubicBezTo>
                        <a:cubicBezTo>
                          <a:pt x="345937" y="648716"/>
                          <a:pt x="164591" y="577865"/>
                          <a:pt x="0" y="626096"/>
                        </a:cubicBezTo>
                        <a:cubicBezTo>
                          <a:pt x="39920" y="399126"/>
                          <a:pt x="-54277" y="1750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4C8B95AC-C38F-7641-8066-1C9F701336F8}"/>
              </a:ext>
            </a:extLst>
          </p:cNvPr>
          <p:cNvSpPr txBox="1"/>
          <p:nvPr/>
        </p:nvSpPr>
        <p:spPr>
          <a:xfrm rot="1640968">
            <a:off x="4133830" y="1496450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</a:t>
            </a:r>
            <a:r>
              <a:rPr lang="fr-FR" sz="2400" baseline="-25000" dirty="0"/>
              <a:t>intra</a:t>
            </a:r>
            <a:endParaRPr lang="fr-FR" sz="2400" dirty="0"/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965164B3-6C04-B649-A0D1-FD1489863B2F}"/>
              </a:ext>
            </a:extLst>
          </p:cNvPr>
          <p:cNvCxnSpPr>
            <a:cxnSpLocks/>
          </p:cNvCxnSpPr>
          <p:nvPr/>
        </p:nvCxnSpPr>
        <p:spPr>
          <a:xfrm>
            <a:off x="518190" y="3903768"/>
            <a:ext cx="13724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Forme libre 87">
            <a:extLst>
              <a:ext uri="{FF2B5EF4-FFF2-40B4-BE49-F238E27FC236}">
                <a16:creationId xmlns:a16="http://schemas.microsoft.com/office/drawing/2014/main" id="{3D2B7FB9-E0BA-7043-9293-D51CF1520517}"/>
              </a:ext>
            </a:extLst>
          </p:cNvPr>
          <p:cNvSpPr/>
          <p:nvPr/>
        </p:nvSpPr>
        <p:spPr>
          <a:xfrm>
            <a:off x="1720911" y="4041064"/>
            <a:ext cx="2711049" cy="781602"/>
          </a:xfrm>
          <a:custGeom>
            <a:avLst/>
            <a:gdLst>
              <a:gd name="connsiteX0" fmla="*/ 107753 w 1227561"/>
              <a:gd name="connsiteY0" fmla="*/ 0 h 1066800"/>
              <a:gd name="connsiteX1" fmla="*/ 107753 w 1227561"/>
              <a:gd name="connsiteY1" fmla="*/ 881269 h 1066800"/>
              <a:gd name="connsiteX2" fmla="*/ 1227561 w 1227561"/>
              <a:gd name="connsiteY2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7561" h="1066800">
                <a:moveTo>
                  <a:pt x="107753" y="0"/>
                </a:moveTo>
                <a:cubicBezTo>
                  <a:pt x="14435" y="351734"/>
                  <a:pt x="-78882" y="703469"/>
                  <a:pt x="107753" y="881269"/>
                </a:cubicBezTo>
                <a:cubicBezTo>
                  <a:pt x="294388" y="1059069"/>
                  <a:pt x="760974" y="1062934"/>
                  <a:pt x="1227561" y="106680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9" name="Forme libre 88">
            <a:extLst>
              <a:ext uri="{FF2B5EF4-FFF2-40B4-BE49-F238E27FC236}">
                <a16:creationId xmlns:a16="http://schemas.microsoft.com/office/drawing/2014/main" id="{A79AAA41-F0DD-AF4A-92EC-4ED76D4F8EB8}"/>
              </a:ext>
            </a:extLst>
          </p:cNvPr>
          <p:cNvSpPr/>
          <p:nvPr/>
        </p:nvSpPr>
        <p:spPr>
          <a:xfrm>
            <a:off x="5503302" y="4478843"/>
            <a:ext cx="142030" cy="364718"/>
          </a:xfrm>
          <a:custGeom>
            <a:avLst/>
            <a:gdLst>
              <a:gd name="connsiteX0" fmla="*/ 1807132 w 1991084"/>
              <a:gd name="connsiteY0" fmla="*/ 0 h 1080931"/>
              <a:gd name="connsiteX1" fmla="*/ 1820133 w 1991084"/>
              <a:gd name="connsiteY1" fmla="*/ 910066 h 1080931"/>
              <a:gd name="connsiteX2" fmla="*/ 0 w 1991084"/>
              <a:gd name="connsiteY2" fmla="*/ 1079079 h 1080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1084" h="1080931">
                <a:moveTo>
                  <a:pt x="1807132" y="0"/>
                </a:moveTo>
                <a:cubicBezTo>
                  <a:pt x="1964227" y="365110"/>
                  <a:pt x="2121322" y="730220"/>
                  <a:pt x="1820133" y="910066"/>
                </a:cubicBezTo>
                <a:cubicBezTo>
                  <a:pt x="1518944" y="1089912"/>
                  <a:pt x="759472" y="1084495"/>
                  <a:pt x="0" y="1079079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D8E96585-1569-FB4F-9086-E0EF398D73DF}"/>
              </a:ext>
            </a:extLst>
          </p:cNvPr>
          <p:cNvSpPr txBox="1"/>
          <p:nvPr/>
        </p:nvSpPr>
        <p:spPr>
          <a:xfrm>
            <a:off x="4212652" y="4054029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</a:t>
            </a:r>
            <a:r>
              <a:rPr lang="fr-FR" sz="2800" baseline="-25000" dirty="0">
                <a:solidFill>
                  <a:schemeClr val="bg1"/>
                </a:solidFill>
              </a:rPr>
              <a:t>p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B7C021-AC09-8944-8DCD-EBBC89E86509}"/>
              </a:ext>
            </a:extLst>
          </p:cNvPr>
          <p:cNvSpPr/>
          <p:nvPr/>
        </p:nvSpPr>
        <p:spPr>
          <a:xfrm>
            <a:off x="1239630" y="2357752"/>
            <a:ext cx="352782" cy="1341870"/>
          </a:xfrm>
          <a:prstGeom prst="rect">
            <a:avLst/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D02863E-AA34-7046-9308-055D8532C4CA}"/>
              </a:ext>
            </a:extLst>
          </p:cNvPr>
          <p:cNvSpPr/>
          <p:nvPr/>
        </p:nvSpPr>
        <p:spPr>
          <a:xfrm>
            <a:off x="1471437" y="2583346"/>
            <a:ext cx="744819" cy="875064"/>
          </a:xfrm>
          <a:prstGeom prst="rect">
            <a:avLst/>
          </a:prstGeom>
          <a:solidFill>
            <a:schemeClr val="accent6">
              <a:lumMod val="60000"/>
              <a:lumOff val="40000"/>
              <a:alpha val="93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58140"/>
                      <a:gd name="connsiteY0" fmla="*/ 0 h 626096"/>
                      <a:gd name="connsiteX1" fmla="*/ 558140 w 558140"/>
                      <a:gd name="connsiteY1" fmla="*/ 0 h 626096"/>
                      <a:gd name="connsiteX2" fmla="*/ 558140 w 558140"/>
                      <a:gd name="connsiteY2" fmla="*/ 626096 h 626096"/>
                      <a:gd name="connsiteX3" fmla="*/ 0 w 558140"/>
                      <a:gd name="connsiteY3" fmla="*/ 626096 h 626096"/>
                      <a:gd name="connsiteX4" fmla="*/ 0 w 558140"/>
                      <a:gd name="connsiteY4" fmla="*/ 0 h 626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140" h="626096" fill="none" extrusionOk="0">
                        <a:moveTo>
                          <a:pt x="0" y="0"/>
                        </a:moveTo>
                        <a:cubicBezTo>
                          <a:pt x="212217" y="-7424"/>
                          <a:pt x="441105" y="49496"/>
                          <a:pt x="558140" y="0"/>
                        </a:cubicBezTo>
                        <a:cubicBezTo>
                          <a:pt x="516473" y="169007"/>
                          <a:pt x="587518" y="499164"/>
                          <a:pt x="558140" y="626096"/>
                        </a:cubicBezTo>
                        <a:cubicBezTo>
                          <a:pt x="374372" y="670687"/>
                          <a:pt x="201785" y="622112"/>
                          <a:pt x="0" y="626096"/>
                        </a:cubicBezTo>
                        <a:cubicBezTo>
                          <a:pt x="32212" y="439581"/>
                          <a:pt x="-37449" y="292703"/>
                          <a:pt x="0" y="0"/>
                        </a:cubicBezTo>
                        <a:close/>
                      </a:path>
                      <a:path w="558140" h="626096" stroke="0" extrusionOk="0">
                        <a:moveTo>
                          <a:pt x="0" y="0"/>
                        </a:moveTo>
                        <a:cubicBezTo>
                          <a:pt x="228481" y="21094"/>
                          <a:pt x="293889" y="2338"/>
                          <a:pt x="558140" y="0"/>
                        </a:cubicBezTo>
                        <a:cubicBezTo>
                          <a:pt x="584383" y="257385"/>
                          <a:pt x="561502" y="561059"/>
                          <a:pt x="558140" y="626096"/>
                        </a:cubicBezTo>
                        <a:cubicBezTo>
                          <a:pt x="345937" y="648716"/>
                          <a:pt x="164591" y="577865"/>
                          <a:pt x="0" y="626096"/>
                        </a:cubicBezTo>
                        <a:cubicBezTo>
                          <a:pt x="39920" y="399126"/>
                          <a:pt x="-54277" y="1750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614B2422-D009-2343-BE3E-23B675B77DF1}"/>
              </a:ext>
            </a:extLst>
          </p:cNvPr>
          <p:cNvCxnSpPr>
            <a:cxnSpLocks/>
          </p:cNvCxnSpPr>
          <p:nvPr/>
        </p:nvCxnSpPr>
        <p:spPr>
          <a:xfrm>
            <a:off x="1678865" y="3260066"/>
            <a:ext cx="0" cy="101367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60124A27-816C-B240-B6F3-3A386F473CAC}"/>
              </a:ext>
            </a:extLst>
          </p:cNvPr>
          <p:cNvCxnSpPr>
            <a:cxnSpLocks/>
          </p:cNvCxnSpPr>
          <p:nvPr/>
        </p:nvCxnSpPr>
        <p:spPr>
          <a:xfrm>
            <a:off x="2011022" y="3270372"/>
            <a:ext cx="0" cy="101367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060810FF-8FE0-CA40-9082-417E3BE114A9}"/>
              </a:ext>
            </a:extLst>
          </p:cNvPr>
          <p:cNvCxnSpPr>
            <a:cxnSpLocks/>
          </p:cNvCxnSpPr>
          <p:nvPr/>
        </p:nvCxnSpPr>
        <p:spPr>
          <a:xfrm>
            <a:off x="1678865" y="2676921"/>
            <a:ext cx="0" cy="101367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E5171A2E-DEAD-244A-AA4E-AF7912633E8E}"/>
              </a:ext>
            </a:extLst>
          </p:cNvPr>
          <p:cNvCxnSpPr>
            <a:cxnSpLocks/>
          </p:cNvCxnSpPr>
          <p:nvPr/>
        </p:nvCxnSpPr>
        <p:spPr>
          <a:xfrm>
            <a:off x="2011022" y="2678891"/>
            <a:ext cx="0" cy="101367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13280BBC-43A0-A546-B6F4-EF394BEC78D5}"/>
              </a:ext>
            </a:extLst>
          </p:cNvPr>
          <p:cNvCxnSpPr>
            <a:cxnSpLocks/>
          </p:cNvCxnSpPr>
          <p:nvPr/>
        </p:nvCxnSpPr>
        <p:spPr>
          <a:xfrm>
            <a:off x="1659527" y="3379123"/>
            <a:ext cx="370517" cy="81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39C331EB-F01B-9D45-99C1-684D7954A595}"/>
              </a:ext>
            </a:extLst>
          </p:cNvPr>
          <p:cNvCxnSpPr>
            <a:cxnSpLocks/>
          </p:cNvCxnSpPr>
          <p:nvPr/>
        </p:nvCxnSpPr>
        <p:spPr>
          <a:xfrm flipH="1">
            <a:off x="1839783" y="3374194"/>
            <a:ext cx="4062" cy="481864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46CD83A6-7669-7F45-98BB-718E7575ADBA}"/>
              </a:ext>
            </a:extLst>
          </p:cNvPr>
          <p:cNvCxnSpPr>
            <a:cxnSpLocks/>
          </p:cNvCxnSpPr>
          <p:nvPr/>
        </p:nvCxnSpPr>
        <p:spPr>
          <a:xfrm>
            <a:off x="1658587" y="2663305"/>
            <a:ext cx="370517" cy="81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528A50DA-F094-D44C-B926-8C09BB303596}"/>
              </a:ext>
            </a:extLst>
          </p:cNvPr>
          <p:cNvCxnSpPr>
            <a:cxnSpLocks/>
          </p:cNvCxnSpPr>
          <p:nvPr/>
        </p:nvCxnSpPr>
        <p:spPr>
          <a:xfrm>
            <a:off x="1843845" y="2262361"/>
            <a:ext cx="0" cy="38924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4293377-7BF6-A544-B10B-FF63B3665A7E}"/>
              </a:ext>
            </a:extLst>
          </p:cNvPr>
          <p:cNvSpPr/>
          <p:nvPr/>
        </p:nvSpPr>
        <p:spPr>
          <a:xfrm>
            <a:off x="1867827" y="2763243"/>
            <a:ext cx="286414" cy="517436"/>
          </a:xfrm>
          <a:prstGeom prst="rect">
            <a:avLst/>
          </a:prstGeom>
          <a:solidFill>
            <a:schemeClr val="bg1">
              <a:lumMod val="65000"/>
              <a:alpha val="93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58140"/>
                      <a:gd name="connsiteY0" fmla="*/ 0 h 626096"/>
                      <a:gd name="connsiteX1" fmla="*/ 558140 w 558140"/>
                      <a:gd name="connsiteY1" fmla="*/ 0 h 626096"/>
                      <a:gd name="connsiteX2" fmla="*/ 558140 w 558140"/>
                      <a:gd name="connsiteY2" fmla="*/ 626096 h 626096"/>
                      <a:gd name="connsiteX3" fmla="*/ 0 w 558140"/>
                      <a:gd name="connsiteY3" fmla="*/ 626096 h 626096"/>
                      <a:gd name="connsiteX4" fmla="*/ 0 w 558140"/>
                      <a:gd name="connsiteY4" fmla="*/ 0 h 626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140" h="626096" fill="none" extrusionOk="0">
                        <a:moveTo>
                          <a:pt x="0" y="0"/>
                        </a:moveTo>
                        <a:cubicBezTo>
                          <a:pt x="212217" y="-7424"/>
                          <a:pt x="441105" y="49496"/>
                          <a:pt x="558140" y="0"/>
                        </a:cubicBezTo>
                        <a:cubicBezTo>
                          <a:pt x="516473" y="169007"/>
                          <a:pt x="587518" y="499164"/>
                          <a:pt x="558140" y="626096"/>
                        </a:cubicBezTo>
                        <a:cubicBezTo>
                          <a:pt x="374372" y="670687"/>
                          <a:pt x="201785" y="622112"/>
                          <a:pt x="0" y="626096"/>
                        </a:cubicBezTo>
                        <a:cubicBezTo>
                          <a:pt x="32212" y="439581"/>
                          <a:pt x="-37449" y="292703"/>
                          <a:pt x="0" y="0"/>
                        </a:cubicBezTo>
                        <a:close/>
                      </a:path>
                      <a:path w="558140" h="626096" stroke="0" extrusionOk="0">
                        <a:moveTo>
                          <a:pt x="0" y="0"/>
                        </a:moveTo>
                        <a:cubicBezTo>
                          <a:pt x="228481" y="21094"/>
                          <a:pt x="293889" y="2338"/>
                          <a:pt x="558140" y="0"/>
                        </a:cubicBezTo>
                        <a:cubicBezTo>
                          <a:pt x="584383" y="257385"/>
                          <a:pt x="561502" y="561059"/>
                          <a:pt x="558140" y="626096"/>
                        </a:cubicBezTo>
                        <a:cubicBezTo>
                          <a:pt x="345937" y="648716"/>
                          <a:pt x="164591" y="577865"/>
                          <a:pt x="0" y="626096"/>
                        </a:cubicBezTo>
                        <a:cubicBezTo>
                          <a:pt x="39920" y="399126"/>
                          <a:pt x="-54277" y="1750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82047292-458E-1445-9BDC-76F0861915EA}"/>
              </a:ext>
            </a:extLst>
          </p:cNvPr>
          <p:cNvSpPr txBox="1"/>
          <p:nvPr/>
        </p:nvSpPr>
        <p:spPr>
          <a:xfrm rot="16200000">
            <a:off x="1710261" y="2848175"/>
            <a:ext cx="52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</a:t>
            </a:r>
            <a:r>
              <a:rPr lang="fr-FR" b="1" baseline="-25000" dirty="0"/>
              <a:t>opt</a:t>
            </a:r>
            <a:endParaRPr lang="fr-FR" b="1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FF03AE6-C74F-824C-9DE3-443798462407}"/>
              </a:ext>
            </a:extLst>
          </p:cNvPr>
          <p:cNvSpPr/>
          <p:nvPr/>
        </p:nvSpPr>
        <p:spPr>
          <a:xfrm>
            <a:off x="1544305" y="2763151"/>
            <a:ext cx="286420" cy="517436"/>
          </a:xfrm>
          <a:prstGeom prst="rect">
            <a:avLst/>
          </a:prstGeom>
          <a:solidFill>
            <a:schemeClr val="bg1">
              <a:lumMod val="65000"/>
              <a:alpha val="93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58140"/>
                      <a:gd name="connsiteY0" fmla="*/ 0 h 626096"/>
                      <a:gd name="connsiteX1" fmla="*/ 558140 w 558140"/>
                      <a:gd name="connsiteY1" fmla="*/ 0 h 626096"/>
                      <a:gd name="connsiteX2" fmla="*/ 558140 w 558140"/>
                      <a:gd name="connsiteY2" fmla="*/ 626096 h 626096"/>
                      <a:gd name="connsiteX3" fmla="*/ 0 w 558140"/>
                      <a:gd name="connsiteY3" fmla="*/ 626096 h 626096"/>
                      <a:gd name="connsiteX4" fmla="*/ 0 w 558140"/>
                      <a:gd name="connsiteY4" fmla="*/ 0 h 626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140" h="626096" fill="none" extrusionOk="0">
                        <a:moveTo>
                          <a:pt x="0" y="0"/>
                        </a:moveTo>
                        <a:cubicBezTo>
                          <a:pt x="212217" y="-7424"/>
                          <a:pt x="441105" y="49496"/>
                          <a:pt x="558140" y="0"/>
                        </a:cubicBezTo>
                        <a:cubicBezTo>
                          <a:pt x="516473" y="169007"/>
                          <a:pt x="587518" y="499164"/>
                          <a:pt x="558140" y="626096"/>
                        </a:cubicBezTo>
                        <a:cubicBezTo>
                          <a:pt x="374372" y="670687"/>
                          <a:pt x="201785" y="622112"/>
                          <a:pt x="0" y="626096"/>
                        </a:cubicBezTo>
                        <a:cubicBezTo>
                          <a:pt x="32212" y="439581"/>
                          <a:pt x="-37449" y="292703"/>
                          <a:pt x="0" y="0"/>
                        </a:cubicBezTo>
                        <a:close/>
                      </a:path>
                      <a:path w="558140" h="626096" stroke="0" extrusionOk="0">
                        <a:moveTo>
                          <a:pt x="0" y="0"/>
                        </a:moveTo>
                        <a:cubicBezTo>
                          <a:pt x="228481" y="21094"/>
                          <a:pt x="293889" y="2338"/>
                          <a:pt x="558140" y="0"/>
                        </a:cubicBezTo>
                        <a:cubicBezTo>
                          <a:pt x="584383" y="257385"/>
                          <a:pt x="561502" y="561059"/>
                          <a:pt x="558140" y="626096"/>
                        </a:cubicBezTo>
                        <a:cubicBezTo>
                          <a:pt x="345937" y="648716"/>
                          <a:pt x="164591" y="577865"/>
                          <a:pt x="0" y="626096"/>
                        </a:cubicBezTo>
                        <a:cubicBezTo>
                          <a:pt x="39920" y="399126"/>
                          <a:pt x="-54277" y="1750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380998A5-B6A3-124A-BFE0-CD3CD0F86BFD}"/>
              </a:ext>
            </a:extLst>
          </p:cNvPr>
          <p:cNvSpPr txBox="1"/>
          <p:nvPr/>
        </p:nvSpPr>
        <p:spPr>
          <a:xfrm rot="16200000">
            <a:off x="1345758" y="283683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</a:t>
            </a:r>
            <a:r>
              <a:rPr lang="fr-FR" b="1" baseline="-25000" dirty="0"/>
              <a:t>dark</a:t>
            </a:r>
            <a:endParaRPr lang="fr-FR" b="1" dirty="0"/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47BAA0E6-B277-9D47-9A3E-90EBFF150D9F}"/>
              </a:ext>
            </a:extLst>
          </p:cNvPr>
          <p:cNvSpPr txBox="1"/>
          <p:nvPr/>
        </p:nvSpPr>
        <p:spPr>
          <a:xfrm rot="16200000">
            <a:off x="655487" y="2688713"/>
            <a:ext cx="95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R</a:t>
            </a:r>
            <a:r>
              <a:rPr lang="fr-FR" sz="3200" baseline="-25000" dirty="0">
                <a:solidFill>
                  <a:schemeClr val="bg1"/>
                </a:solidFill>
              </a:rPr>
              <a:t>inter</a:t>
            </a:r>
            <a:endParaRPr lang="fr-FR" sz="3200" dirty="0">
              <a:solidFill>
                <a:schemeClr val="bg1"/>
              </a:solidFill>
            </a:endParaRPr>
          </a:p>
        </p:txBody>
      </p: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50FCF979-5B2B-994E-83FE-8467F562EA1D}"/>
              </a:ext>
            </a:extLst>
          </p:cNvPr>
          <p:cNvCxnSpPr>
            <a:cxnSpLocks/>
          </p:cNvCxnSpPr>
          <p:nvPr/>
        </p:nvCxnSpPr>
        <p:spPr>
          <a:xfrm>
            <a:off x="525061" y="2177750"/>
            <a:ext cx="1459118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42AB45C8-3417-194F-8DB4-79744AE47D27}"/>
              </a:ext>
            </a:extLst>
          </p:cNvPr>
          <p:cNvCxnSpPr>
            <a:cxnSpLocks/>
          </p:cNvCxnSpPr>
          <p:nvPr/>
        </p:nvCxnSpPr>
        <p:spPr>
          <a:xfrm flipV="1">
            <a:off x="543349" y="2188725"/>
            <a:ext cx="0" cy="17098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765ADECD-74D2-9544-906C-8710F7C56C3C}"/>
              </a:ext>
            </a:extLst>
          </p:cNvPr>
          <p:cNvGrpSpPr/>
          <p:nvPr/>
        </p:nvGrpSpPr>
        <p:grpSpPr>
          <a:xfrm>
            <a:off x="252394" y="2678080"/>
            <a:ext cx="612899" cy="632669"/>
            <a:chOff x="2193400" y="2134693"/>
            <a:chExt cx="612899" cy="632669"/>
          </a:xfrm>
          <a:solidFill>
            <a:srgbClr val="D99694"/>
          </a:solidFill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9B5DF3D1-18B9-6E43-BB92-AFEB5E1EE936}"/>
                </a:ext>
              </a:extLst>
            </p:cNvPr>
            <p:cNvSpPr/>
            <p:nvPr/>
          </p:nvSpPr>
          <p:spPr>
            <a:xfrm>
              <a:off x="2193400" y="2155362"/>
              <a:ext cx="612899" cy="612000"/>
            </a:xfrm>
            <a:prstGeom prst="ellipse">
              <a:avLst/>
            </a:prstGeom>
            <a:grpFill/>
            <a:ln w="38100">
              <a:solidFill>
                <a:srgbClr val="9537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2FD0D83C-F8F1-D944-866F-1F0ED15C0CC1}"/>
                </a:ext>
              </a:extLst>
            </p:cNvPr>
            <p:cNvSpPr txBox="1"/>
            <p:nvPr/>
          </p:nvSpPr>
          <p:spPr>
            <a:xfrm>
              <a:off x="2252141" y="2134693"/>
              <a:ext cx="5293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i</a:t>
              </a:r>
              <a:r>
                <a:rPr lang="fr-FR" sz="2800" baseline="-25000" dirty="0"/>
                <a:t>ph</a:t>
              </a:r>
              <a:endParaRPr lang="fr-FR" sz="2800" dirty="0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CB80A35-C28F-474B-8FBF-81AF5D8A5135}"/>
              </a:ext>
            </a:extLst>
          </p:cNvPr>
          <p:cNvSpPr/>
          <p:nvPr/>
        </p:nvSpPr>
        <p:spPr>
          <a:xfrm>
            <a:off x="1603863" y="1929115"/>
            <a:ext cx="505235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136F0F8-CA66-DF41-AB15-6E8A90CA375B}"/>
              </a:ext>
            </a:extLst>
          </p:cNvPr>
          <p:cNvSpPr txBox="1"/>
          <p:nvPr/>
        </p:nvSpPr>
        <p:spPr>
          <a:xfrm>
            <a:off x="1658823" y="1849233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B</a:t>
            </a:r>
            <a:r>
              <a:rPr lang="fr-FR" sz="2400" baseline="-25000" dirty="0">
                <a:latin typeface="BigNoodleTitling" panose="02000708030402040100" pitchFamily="2" charset="77"/>
              </a:rPr>
              <a:t>5</a:t>
            </a:r>
            <a:endParaRPr lang="fr-FR" sz="2400" dirty="0">
              <a:latin typeface="BigNoodleTitling" panose="02000708030402040100" pitchFamily="2" charset="77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1A1666-451A-C040-9858-E5A2EA2E855E}"/>
              </a:ext>
            </a:extLst>
          </p:cNvPr>
          <p:cNvSpPr/>
          <p:nvPr/>
        </p:nvSpPr>
        <p:spPr>
          <a:xfrm>
            <a:off x="1594656" y="3747639"/>
            <a:ext cx="505235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18A5CE5-3F2E-1D45-A97E-F8271C78A8AF}"/>
              </a:ext>
            </a:extLst>
          </p:cNvPr>
          <p:cNvSpPr txBox="1"/>
          <p:nvPr/>
        </p:nvSpPr>
        <p:spPr>
          <a:xfrm>
            <a:off x="1658760" y="3667757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A</a:t>
            </a:r>
            <a:r>
              <a:rPr lang="fr-FR" sz="2400" baseline="-25000" dirty="0">
                <a:latin typeface="BigNoodleTitling" panose="02000708030402040100" pitchFamily="2" charset="77"/>
              </a:rPr>
              <a:t>1</a:t>
            </a:r>
            <a:endParaRPr lang="fr-FR" sz="2400" dirty="0">
              <a:latin typeface="BigNoodleTitling" panose="02000708030402040100" pitchFamily="2" charset="77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74E5E8C-C65A-7046-B25D-A6619352E6BC}"/>
              </a:ext>
            </a:extLst>
          </p:cNvPr>
          <p:cNvSpPr/>
          <p:nvPr/>
        </p:nvSpPr>
        <p:spPr>
          <a:xfrm>
            <a:off x="5400960" y="4281916"/>
            <a:ext cx="505235" cy="364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17BAB3C-D173-4D4D-89A0-D9250327B36F}"/>
              </a:ext>
            </a:extLst>
          </p:cNvPr>
          <p:cNvSpPr txBox="1"/>
          <p:nvPr/>
        </p:nvSpPr>
        <p:spPr>
          <a:xfrm>
            <a:off x="5465064" y="420203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igNoodleTitling" panose="02000708030402040100" pitchFamily="2" charset="77"/>
              </a:rPr>
              <a:t>B</a:t>
            </a:r>
            <a:r>
              <a:rPr lang="fr-FR" sz="2400" baseline="-25000" dirty="0">
                <a:latin typeface="BigNoodleTitling" panose="02000708030402040100" pitchFamily="2" charset="77"/>
              </a:rPr>
              <a:t>1</a:t>
            </a:r>
            <a:endParaRPr lang="fr-FR" sz="2400" dirty="0">
              <a:latin typeface="BigNoodleTitling" panose="02000708030402040100" pitchFamily="2" charset="77"/>
            </a:endParaRPr>
          </a:p>
        </p:txBody>
      </p:sp>
      <p:sp>
        <p:nvSpPr>
          <p:cNvPr id="86" name="Arc 85">
            <a:extLst>
              <a:ext uri="{FF2B5EF4-FFF2-40B4-BE49-F238E27FC236}">
                <a16:creationId xmlns:a16="http://schemas.microsoft.com/office/drawing/2014/main" id="{E1782ECB-E3DE-5D4B-B4D3-6869AD06142D}"/>
              </a:ext>
            </a:extLst>
          </p:cNvPr>
          <p:cNvSpPr/>
          <p:nvPr/>
        </p:nvSpPr>
        <p:spPr>
          <a:xfrm>
            <a:off x="4384608" y="4585578"/>
            <a:ext cx="53675" cy="512100"/>
          </a:xfrm>
          <a:prstGeom prst="arc">
            <a:avLst>
              <a:gd name="adj1" fmla="val 16135833"/>
              <a:gd name="adj2" fmla="val 5517056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2">
                  <a:lumMod val="50000"/>
                </a:schemeClr>
              </a:solidFill>
              <a:highlight>
                <a:srgbClr val="808000"/>
              </a:highlight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6691EEC-79B2-0941-B21D-41E4E3283C48}"/>
              </a:ext>
            </a:extLst>
          </p:cNvPr>
          <p:cNvSpPr txBox="1"/>
          <p:nvPr/>
        </p:nvSpPr>
        <p:spPr>
          <a:xfrm>
            <a:off x="7132042" y="655867"/>
            <a:ext cx="137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igNoodleTitling" panose="02000708030402040100" pitchFamily="2" charset="77"/>
              </a:rPr>
              <a:t>Thévenin/Norton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F7F70811-7723-B240-A960-7DB92D2F93B1}"/>
                  </a:ext>
                </a:extLst>
              </p:cNvPr>
              <p:cNvSpPr txBox="1"/>
              <p:nvPr/>
            </p:nvSpPr>
            <p:spPr>
              <a:xfrm>
                <a:off x="8976228" y="1973836"/>
                <a:ext cx="2555636" cy="698653"/>
              </a:xfrm>
              <a:prstGeom prst="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//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𝑖𝑛𝑡𝑒𝑟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F7F70811-7723-B240-A960-7DB92D2F9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228" y="1973836"/>
                <a:ext cx="2555636" cy="698653"/>
              </a:xfrm>
              <a:prstGeom prst="rect">
                <a:avLst/>
              </a:prstGeom>
              <a:blipFill>
                <a:blip r:embed="rId4"/>
                <a:stretch>
                  <a:fillRect b="-1724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41652A97-2147-9C4E-9F1D-8F9E52D9E9B4}"/>
                  </a:ext>
                </a:extLst>
              </p:cNvPr>
              <p:cNvSpPr txBox="1"/>
              <p:nvPr/>
            </p:nvSpPr>
            <p:spPr>
              <a:xfrm>
                <a:off x="9621725" y="2800024"/>
                <a:ext cx="1264642" cy="390748"/>
              </a:xfrm>
              <a:prstGeom prst="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41652A97-2147-9C4E-9F1D-8F9E52D9E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725" y="2800024"/>
                <a:ext cx="1264642" cy="390748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ectangle 124">
            <a:extLst>
              <a:ext uri="{FF2B5EF4-FFF2-40B4-BE49-F238E27FC236}">
                <a16:creationId xmlns:a16="http://schemas.microsoft.com/office/drawing/2014/main" id="{C31BC374-5976-3446-89BF-BC59981BAC81}"/>
              </a:ext>
            </a:extLst>
          </p:cNvPr>
          <p:cNvSpPr/>
          <p:nvPr/>
        </p:nvSpPr>
        <p:spPr>
          <a:xfrm rot="16200000">
            <a:off x="7216136" y="3338266"/>
            <a:ext cx="461273" cy="688706"/>
          </a:xfrm>
          <a:prstGeom prst="rect">
            <a:avLst/>
          </a:prstGeom>
          <a:solidFill>
            <a:schemeClr val="accent6">
              <a:lumMod val="60000"/>
              <a:lumOff val="40000"/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58140"/>
                      <a:gd name="connsiteY0" fmla="*/ 0 h 626096"/>
                      <a:gd name="connsiteX1" fmla="*/ 558140 w 558140"/>
                      <a:gd name="connsiteY1" fmla="*/ 0 h 626096"/>
                      <a:gd name="connsiteX2" fmla="*/ 558140 w 558140"/>
                      <a:gd name="connsiteY2" fmla="*/ 626096 h 626096"/>
                      <a:gd name="connsiteX3" fmla="*/ 0 w 558140"/>
                      <a:gd name="connsiteY3" fmla="*/ 626096 h 626096"/>
                      <a:gd name="connsiteX4" fmla="*/ 0 w 558140"/>
                      <a:gd name="connsiteY4" fmla="*/ 0 h 626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140" h="626096" fill="none" extrusionOk="0">
                        <a:moveTo>
                          <a:pt x="0" y="0"/>
                        </a:moveTo>
                        <a:cubicBezTo>
                          <a:pt x="212217" y="-7424"/>
                          <a:pt x="441105" y="49496"/>
                          <a:pt x="558140" y="0"/>
                        </a:cubicBezTo>
                        <a:cubicBezTo>
                          <a:pt x="516473" y="169007"/>
                          <a:pt x="587518" y="499164"/>
                          <a:pt x="558140" y="626096"/>
                        </a:cubicBezTo>
                        <a:cubicBezTo>
                          <a:pt x="374372" y="670687"/>
                          <a:pt x="201785" y="622112"/>
                          <a:pt x="0" y="626096"/>
                        </a:cubicBezTo>
                        <a:cubicBezTo>
                          <a:pt x="32212" y="439581"/>
                          <a:pt x="-37449" y="292703"/>
                          <a:pt x="0" y="0"/>
                        </a:cubicBezTo>
                        <a:close/>
                      </a:path>
                      <a:path w="558140" h="626096" stroke="0" extrusionOk="0">
                        <a:moveTo>
                          <a:pt x="0" y="0"/>
                        </a:moveTo>
                        <a:cubicBezTo>
                          <a:pt x="228481" y="21094"/>
                          <a:pt x="293889" y="2338"/>
                          <a:pt x="558140" y="0"/>
                        </a:cubicBezTo>
                        <a:cubicBezTo>
                          <a:pt x="584383" y="257385"/>
                          <a:pt x="561502" y="561059"/>
                          <a:pt x="558140" y="626096"/>
                        </a:cubicBezTo>
                        <a:cubicBezTo>
                          <a:pt x="345937" y="648716"/>
                          <a:pt x="164591" y="577865"/>
                          <a:pt x="0" y="626096"/>
                        </a:cubicBezTo>
                        <a:cubicBezTo>
                          <a:pt x="39920" y="399126"/>
                          <a:pt x="-54277" y="1750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3AB40E01-AFF2-0347-81F9-F7EFAF3E5B03}"/>
              </a:ext>
            </a:extLst>
          </p:cNvPr>
          <p:cNvSpPr txBox="1"/>
          <p:nvPr/>
        </p:nvSpPr>
        <p:spPr>
          <a:xfrm rot="23757">
            <a:off x="7247374" y="3443436"/>
            <a:ext cx="413896" cy="41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</a:t>
            </a:r>
            <a:r>
              <a:rPr lang="fr-FR" sz="2400" baseline="-25000" dirty="0"/>
              <a:t>f</a:t>
            </a:r>
            <a:endParaRPr lang="fr-FR" sz="2400" dirty="0"/>
          </a:p>
        </p:txBody>
      </p:sp>
      <p:sp>
        <p:nvSpPr>
          <p:cNvPr id="128" name="Flèche courbée vers la droite 127">
            <a:extLst>
              <a:ext uri="{FF2B5EF4-FFF2-40B4-BE49-F238E27FC236}">
                <a16:creationId xmlns:a16="http://schemas.microsoft.com/office/drawing/2014/main" id="{23B10322-AF9C-954E-9F5F-25D9FC4F9A91}"/>
              </a:ext>
            </a:extLst>
          </p:cNvPr>
          <p:cNvSpPr/>
          <p:nvPr/>
        </p:nvSpPr>
        <p:spPr>
          <a:xfrm rot="10800000" flipH="1" flipV="1">
            <a:off x="6732217" y="2549409"/>
            <a:ext cx="902793" cy="21481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17" name="Image 116">
            <a:extLst>
              <a:ext uri="{FF2B5EF4-FFF2-40B4-BE49-F238E27FC236}">
                <a16:creationId xmlns:a16="http://schemas.microsoft.com/office/drawing/2014/main" id="{CB8FA2FB-5AC0-9642-8690-9AB13CBF1E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r="25866" b="16401"/>
          <a:stretch/>
        </p:blipFill>
        <p:spPr>
          <a:xfrm>
            <a:off x="7167131" y="1955168"/>
            <a:ext cx="1559577" cy="1262723"/>
          </a:xfrm>
          <a:prstGeom prst="rect">
            <a:avLst/>
          </a:prstGeom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B9C6D127-8C26-CC46-8D6D-083BBED327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495" b="75911" l="0" r="66699">
                        <a14:foregroundMark x1="10059" y1="35286" x2="0" y2="37760"/>
                        <a14:backgroundMark x1="43848" y1="29036" x2="43848" y2="29036"/>
                        <a14:backgroundMark x1="43848" y1="29036" x2="42969" y2="54818"/>
                        <a14:backgroundMark x1="42969" y1="54818" x2="55273" y2="35156"/>
                        <a14:backgroundMark x1="55273" y1="35156" x2="63379" y2="62500"/>
                        <a14:backgroundMark x1="63379" y1="62500" x2="64844" y2="35417"/>
                        <a14:backgroundMark x1="64844" y1="35417" x2="66113" y2="60807"/>
                        <a14:backgroundMark x1="66113" y1="60807" x2="64160" y2="29297"/>
                        <a14:backgroundMark x1="64160" y1="29297" x2="64551" y2="55078"/>
                        <a14:backgroundMark x1="64551" y1="55078" x2="64551" y2="26693"/>
                        <a14:backgroundMark x1="64551" y1="26693" x2="62793" y2="87630"/>
                        <a14:backgroundMark x1="62793" y1="87630" x2="58203" y2="6510"/>
                        <a14:backgroundMark x1="58203" y1="6510" x2="58105" y2="85286"/>
                        <a14:backgroundMark x1="58105" y1="85286" x2="51172" y2="14193"/>
                        <a14:backgroundMark x1="51172" y1="14193" x2="52734" y2="54948"/>
                        <a14:backgroundMark x1="52734" y1="54948" x2="51855" y2="17578"/>
                        <a14:backgroundMark x1="51855" y1="17578" x2="50684" y2="56250"/>
                        <a14:backgroundMark x1="50684" y1="56250" x2="48340" y2="8724"/>
                        <a14:backgroundMark x1="48340" y1="8724" x2="47070" y2="61979"/>
                        <a14:backgroundMark x1="47070" y1="61979" x2="67090" y2="67448"/>
                        <a14:backgroundMark x1="67090" y1="67448" x2="56152" y2="15104"/>
                        <a14:backgroundMark x1="56152" y1="15104" x2="54980" y2="42448"/>
                        <a14:backgroundMark x1="54980" y1="42448" x2="45801" y2="2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01" r="25866" b="16401"/>
          <a:stretch/>
        </p:blipFill>
        <p:spPr>
          <a:xfrm>
            <a:off x="7167131" y="1955168"/>
            <a:ext cx="1559577" cy="1262723"/>
          </a:xfrm>
          <a:prstGeom prst="rect">
            <a:avLst/>
          </a:prstGeom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3CE7098B-92BE-A048-A420-415AC671CC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349" b="79297" l="34375" r="78516">
                        <a14:foregroundMark x1="36719" y1="76953" x2="54004" y2="76302"/>
                        <a14:foregroundMark x1="54004" y1="76302" x2="70703" y2="76302"/>
                        <a14:foregroundMark x1="70703" y1="76302" x2="52148" y2="76172"/>
                        <a14:foregroundMark x1="52148" y1="76172" x2="68848" y2="74870"/>
                        <a14:foregroundMark x1="68848" y1="74870" x2="48730" y2="73698"/>
                        <a14:foregroundMark x1="48730" y1="73698" x2="58398" y2="78516"/>
                        <a14:foregroundMark x1="72363" y1="79948" x2="65695" y2="80101"/>
                        <a14:foregroundMark x1="66066" y1="79385" x2="71484" y2="78906"/>
                        <a14:foregroundMark x1="71484" y1="78906" x2="71777" y2="78516"/>
                        <a14:foregroundMark x1="50722" y1="78938" x2="47559" y2="78516"/>
                        <a14:backgroundMark x1="74805" y1="51693" x2="72266" y2="32813"/>
                        <a14:backgroundMark x1="36914" y1="49870" x2="36914" y2="29818"/>
                        <a14:backgroundMark x1="46777" y1="80859" x2="62891" y2="80599"/>
                        <a14:backgroundMark x1="62891" y1="80599" x2="65234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28" t="18330" r="15784" b="17800"/>
          <a:stretch/>
        </p:blipFill>
        <p:spPr>
          <a:xfrm>
            <a:off x="7901139" y="2119267"/>
            <a:ext cx="937929" cy="86028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30" name="ZoneTexte 129">
            <a:extLst>
              <a:ext uri="{FF2B5EF4-FFF2-40B4-BE49-F238E27FC236}">
                <a16:creationId xmlns:a16="http://schemas.microsoft.com/office/drawing/2014/main" id="{ABACAA80-D507-3C4F-85F1-05F76B5A247D}"/>
              </a:ext>
            </a:extLst>
          </p:cNvPr>
          <p:cNvSpPr txBox="1"/>
          <p:nvPr/>
        </p:nvSpPr>
        <p:spPr>
          <a:xfrm>
            <a:off x="7962300" y="3491369"/>
            <a:ext cx="14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igNoodleTitling" panose="02000708030402040100" pitchFamily="2" charset="77"/>
              </a:rPr>
              <a:t>+ Thévenin/Norton</a:t>
            </a:r>
          </a:p>
        </p:txBody>
      </p:sp>
      <p:pic>
        <p:nvPicPr>
          <p:cNvPr id="131" name="Image 130">
            <a:extLst>
              <a:ext uri="{FF2B5EF4-FFF2-40B4-BE49-F238E27FC236}">
                <a16:creationId xmlns:a16="http://schemas.microsoft.com/office/drawing/2014/main" id="{D063DC2A-EAA9-874E-998C-C893154A5EB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557" r="19640" b="13126"/>
          <a:stretch/>
        </p:blipFill>
        <p:spPr>
          <a:xfrm>
            <a:off x="7696136" y="4089266"/>
            <a:ext cx="2119420" cy="143048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FE0FDB42-8BBA-0F4E-A301-4337F003341E}"/>
                  </a:ext>
                </a:extLst>
              </p:cNvPr>
              <p:cNvSpPr txBox="1"/>
              <p:nvPr/>
            </p:nvSpPr>
            <p:spPr>
              <a:xfrm>
                <a:off x="10037481" y="3783678"/>
                <a:ext cx="1697772" cy="61574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𝑸𝑪𝑫𝒔</m:t>
                          </m:r>
                        </m:sub>
                      </m:sSub>
                      <m:r>
                        <a:rPr lang="fr-FR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𝑸𝑪𝑫</m:t>
                              </m:r>
                            </m:sub>
                          </m:sSub>
                        </m:num>
                        <m:den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𝑵𝑴</m:t>
                          </m:r>
                        </m:den>
                      </m:f>
                    </m:oMath>
                  </m:oMathPara>
                </a14:m>
                <a:endParaRPr lang="fr-FR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FE0FDB42-8BBA-0F4E-A301-4337F0033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481" y="3783678"/>
                <a:ext cx="1697772" cy="615746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25D67F63-24A1-194A-A219-07EAA0CAA46D}"/>
                  </a:ext>
                </a:extLst>
              </p:cNvPr>
              <p:cNvSpPr txBox="1"/>
              <p:nvPr/>
            </p:nvSpPr>
            <p:spPr>
              <a:xfrm>
                <a:off x="10159428" y="4506161"/>
                <a:ext cx="1694566" cy="394210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𝑸𝑪𝑫</m:t>
                          </m:r>
                        </m:sub>
                      </m:sSub>
                      <m:r>
                        <a:rPr lang="fr-FR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𝑵𝑴𝒊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𝒑𝒉</m:t>
                          </m:r>
                        </m:sub>
                      </m:sSub>
                    </m:oMath>
                  </m:oMathPara>
                </a14:m>
                <a:endParaRPr lang="fr-FR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25D67F63-24A1-194A-A219-07EAA0CAA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428" y="4506161"/>
                <a:ext cx="1694566" cy="394210"/>
              </a:xfrm>
              <a:prstGeom prst="rect">
                <a:avLst/>
              </a:prstGeom>
              <a:blipFill>
                <a:blip r:embed="rId13"/>
                <a:stretch>
                  <a:fillRect b="-9375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DBDDBD9C-B023-3342-B179-B6814C42F145}"/>
                  </a:ext>
                </a:extLst>
              </p:cNvPr>
              <p:cNvSpPr txBox="1"/>
              <p:nvPr/>
            </p:nvSpPr>
            <p:spPr>
              <a:xfrm>
                <a:off x="10372626" y="4900371"/>
                <a:ext cx="1481368" cy="568874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fr-FR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num>
                        <m:den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𝑵𝑴</m:t>
                          </m:r>
                        </m:den>
                      </m:f>
                      <m:sSub>
                        <m:sSubPr>
                          <m:ctrlP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fr-FR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DBDDBD9C-B023-3342-B179-B6814C42F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26" y="4900371"/>
                <a:ext cx="1481368" cy="568874"/>
              </a:xfrm>
              <a:prstGeom prst="rect">
                <a:avLst/>
              </a:prstGeom>
              <a:blipFill>
                <a:blip r:embed="rId14"/>
                <a:stretch>
                  <a:fillRect b="-4348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70863D26-AE17-7647-85DA-947E3C4442D4}"/>
              </a:ext>
            </a:extLst>
          </p:cNvPr>
          <p:cNvSpPr/>
          <p:nvPr/>
        </p:nvSpPr>
        <p:spPr>
          <a:xfrm>
            <a:off x="10037481" y="3615126"/>
            <a:ext cx="2023455" cy="19697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860E3468-BD8B-7141-B361-3AFA81378FDC}"/>
              </a:ext>
            </a:extLst>
          </p:cNvPr>
          <p:cNvGrpSpPr/>
          <p:nvPr/>
        </p:nvGrpSpPr>
        <p:grpSpPr>
          <a:xfrm>
            <a:off x="-1008282" y="533177"/>
            <a:ext cx="1378337" cy="821436"/>
            <a:chOff x="134509" y="488914"/>
            <a:chExt cx="1378337" cy="821436"/>
          </a:xfrm>
        </p:grpSpPr>
        <p:sp>
          <p:nvSpPr>
            <p:cNvPr id="71" name="Flèche vers le bas 70">
              <a:extLst>
                <a:ext uri="{FF2B5EF4-FFF2-40B4-BE49-F238E27FC236}">
                  <a16:creationId xmlns:a16="http://schemas.microsoft.com/office/drawing/2014/main" id="{13456740-9A0B-B143-891F-7F6E8A1D4427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599DABDD-8B9C-E845-9A16-50B24A9D86F6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4138792-76C4-A34C-BEB6-8C5B6B357051}"/>
              </a:ext>
            </a:extLst>
          </p:cNvPr>
          <p:cNvGrpSpPr/>
          <p:nvPr/>
        </p:nvGrpSpPr>
        <p:grpSpPr>
          <a:xfrm>
            <a:off x="-95116" y="236857"/>
            <a:ext cx="1378337" cy="678873"/>
            <a:chOff x="128504" y="208088"/>
            <a:chExt cx="1378337" cy="678873"/>
          </a:xfrm>
        </p:grpSpPr>
        <p:sp>
          <p:nvSpPr>
            <p:cNvPr id="82" name="Flèche vers le bas 81">
              <a:extLst>
                <a:ext uri="{FF2B5EF4-FFF2-40B4-BE49-F238E27FC236}">
                  <a16:creationId xmlns:a16="http://schemas.microsoft.com/office/drawing/2014/main" id="{35E2B4DE-283E-2D4C-8369-D7BDEC51668D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4207BE0F-9EF1-4A46-8491-60F12267C796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425B9D29-0345-E147-8FA3-D0A4789FD65F}"/>
              </a:ext>
            </a:extLst>
          </p:cNvPr>
          <p:cNvGrpSpPr/>
          <p:nvPr/>
        </p:nvGrpSpPr>
        <p:grpSpPr>
          <a:xfrm>
            <a:off x="-1084967" y="51514"/>
            <a:ext cx="1271202" cy="463679"/>
            <a:chOff x="128504" y="30147"/>
            <a:chExt cx="1271202" cy="463679"/>
          </a:xfrm>
        </p:grpSpPr>
        <p:sp>
          <p:nvSpPr>
            <p:cNvPr id="103" name="Flèche vers le bas 102">
              <a:extLst>
                <a:ext uri="{FF2B5EF4-FFF2-40B4-BE49-F238E27FC236}">
                  <a16:creationId xmlns:a16="http://schemas.microsoft.com/office/drawing/2014/main" id="{0DB9D8D3-D522-1B4A-822A-40B3E4A3E19C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FCC96BE2-6B8F-8142-B3DB-9463CC1039A0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D514FEB-7D05-0649-BBD0-C571ACD30C5A}"/>
              </a:ext>
            </a:extLst>
          </p:cNvPr>
          <p:cNvCxnSpPr>
            <a:cxnSpLocks/>
          </p:cNvCxnSpPr>
          <p:nvPr/>
        </p:nvCxnSpPr>
        <p:spPr>
          <a:xfrm flipH="1">
            <a:off x="4629368" y="4842936"/>
            <a:ext cx="947015" cy="6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Arc 83">
            <a:extLst>
              <a:ext uri="{FF2B5EF4-FFF2-40B4-BE49-F238E27FC236}">
                <a16:creationId xmlns:a16="http://schemas.microsoft.com/office/drawing/2014/main" id="{28941FC2-BF67-2749-90C1-293BD0B5CECE}"/>
              </a:ext>
            </a:extLst>
          </p:cNvPr>
          <p:cNvSpPr/>
          <p:nvPr/>
        </p:nvSpPr>
        <p:spPr>
          <a:xfrm rot="10800000">
            <a:off x="4621823" y="4583736"/>
            <a:ext cx="53675" cy="512100"/>
          </a:xfrm>
          <a:prstGeom prst="arc">
            <a:avLst>
              <a:gd name="adj1" fmla="val 16135833"/>
              <a:gd name="adj2" fmla="val 5517056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2">
                  <a:lumMod val="50000"/>
                </a:schemeClr>
              </a:solidFill>
              <a:highlight>
                <a:srgbClr val="808000"/>
              </a:highlight>
            </a:endParaRP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5A3FABFA-6E74-ED4C-BB90-FF57BF09F3EC}"/>
              </a:ext>
            </a:extLst>
          </p:cNvPr>
          <p:cNvCxnSpPr>
            <a:cxnSpLocks/>
          </p:cNvCxnSpPr>
          <p:nvPr/>
        </p:nvCxnSpPr>
        <p:spPr>
          <a:xfrm>
            <a:off x="7807120" y="3691326"/>
            <a:ext cx="148137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>
            <a:extLst>
              <a:ext uri="{FF2B5EF4-FFF2-40B4-BE49-F238E27FC236}">
                <a16:creationId xmlns:a16="http://schemas.microsoft.com/office/drawing/2014/main" id="{6026BEA4-6390-1A44-BFC1-A1E6D9FD9E0A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41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8451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793 -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47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D412864-C8AD-FD48-8B21-74B0A49E43B7}"/>
              </a:ext>
            </a:extLst>
          </p:cNvPr>
          <p:cNvSpPr txBox="1"/>
          <p:nvPr/>
        </p:nvSpPr>
        <p:spPr>
          <a:xfrm>
            <a:off x="4240759" y="6152612"/>
            <a:ext cx="358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Performances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Photocourant AC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Mesure Vs Théorie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EF81C2-8768-9140-B385-8A5C473E1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0" b="3422"/>
          <a:stretch/>
        </p:blipFill>
        <p:spPr>
          <a:xfrm>
            <a:off x="1213055" y="713311"/>
            <a:ext cx="6085332" cy="52244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A9FC0A-3532-634F-A7D4-7A6FDD679FB9}"/>
              </a:ext>
            </a:extLst>
          </p:cNvPr>
          <p:cNvSpPr txBox="1"/>
          <p:nvPr/>
        </p:nvSpPr>
        <p:spPr>
          <a:xfrm>
            <a:off x="8453520" y="2433465"/>
            <a:ext cx="2958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Invariance en température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41B5C14-63C7-274F-B7B3-212D8AC66D02}"/>
              </a:ext>
            </a:extLst>
          </p:cNvPr>
          <p:cNvCxnSpPr>
            <a:cxnSpLocks/>
          </p:cNvCxnSpPr>
          <p:nvPr/>
        </p:nvCxnSpPr>
        <p:spPr>
          <a:xfrm>
            <a:off x="11107369" y="3221434"/>
            <a:ext cx="0" cy="114136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3560789-E647-6842-A89F-F5385C8A3DC1}"/>
              </a:ext>
            </a:extLst>
          </p:cNvPr>
          <p:cNvCxnSpPr>
            <a:cxnSpLocks/>
          </p:cNvCxnSpPr>
          <p:nvPr/>
        </p:nvCxnSpPr>
        <p:spPr>
          <a:xfrm>
            <a:off x="8692315" y="4328398"/>
            <a:ext cx="2424377" cy="2809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251C40F-0935-5541-A4DD-3D8C76190716}"/>
              </a:ext>
            </a:extLst>
          </p:cNvPr>
          <p:cNvCxnSpPr>
            <a:cxnSpLocks/>
          </p:cNvCxnSpPr>
          <p:nvPr/>
        </p:nvCxnSpPr>
        <p:spPr>
          <a:xfrm>
            <a:off x="8692315" y="3218960"/>
            <a:ext cx="2406360" cy="692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C2DF157E-E3C4-284B-9EF9-3BA959C8F01F}"/>
              </a:ext>
            </a:extLst>
          </p:cNvPr>
          <p:cNvSpPr/>
          <p:nvPr/>
        </p:nvSpPr>
        <p:spPr>
          <a:xfrm>
            <a:off x="10865435" y="3533976"/>
            <a:ext cx="488365" cy="486551"/>
          </a:xfrm>
          <a:prstGeom prst="ellipse">
            <a:avLst/>
          </a:prstGeom>
          <a:solidFill>
            <a:srgbClr val="D89694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221B687-6183-EE4C-9DDB-A11C9AA59861}"/>
              </a:ext>
            </a:extLst>
          </p:cNvPr>
          <p:cNvSpPr txBox="1"/>
          <p:nvPr/>
        </p:nvSpPr>
        <p:spPr>
          <a:xfrm>
            <a:off x="10977340" y="3517035"/>
            <a:ext cx="28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99EFD7-4484-024D-8AA7-2AFBAEC4C3FD}"/>
              </a:ext>
            </a:extLst>
          </p:cNvPr>
          <p:cNvSpPr/>
          <p:nvPr/>
        </p:nvSpPr>
        <p:spPr>
          <a:xfrm>
            <a:off x="8956912" y="3056899"/>
            <a:ext cx="591935" cy="3399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F32F051-CE0F-9443-B3A1-0CCF9BB1C26C}"/>
              </a:ext>
            </a:extLst>
          </p:cNvPr>
          <p:cNvCxnSpPr>
            <a:cxnSpLocks/>
          </p:cNvCxnSpPr>
          <p:nvPr/>
        </p:nvCxnSpPr>
        <p:spPr>
          <a:xfrm>
            <a:off x="8701262" y="3216930"/>
            <a:ext cx="0" cy="1110067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2CF8777-5F1A-2C4F-9A56-ECDFE0885E25}"/>
              </a:ext>
            </a:extLst>
          </p:cNvPr>
          <p:cNvSpPr/>
          <p:nvPr/>
        </p:nvSpPr>
        <p:spPr>
          <a:xfrm>
            <a:off x="8473178" y="3488636"/>
            <a:ext cx="444730" cy="5475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73B024C3-B423-1B41-8BF4-D2C8E709C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664" y="3130540"/>
            <a:ext cx="280335" cy="207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6E6C3F31-1AC7-C146-BC9F-75E4D123DCD1}"/>
                  </a:ext>
                </a:extLst>
              </p:cNvPr>
              <p:cNvSpPr txBox="1"/>
              <p:nvPr/>
            </p:nvSpPr>
            <p:spPr>
              <a:xfrm>
                <a:off x="8390398" y="3584497"/>
                <a:ext cx="6372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m:rPr>
                              <m:sty m:val="p"/>
                            </m:rPr>
                            <a:rPr lang="el-G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</m:oMath>
                  </m:oMathPara>
                </a14:m>
                <a:endParaRPr lang="fr-FR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6E6C3F31-1AC7-C146-BC9F-75E4D123D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398" y="3584497"/>
                <a:ext cx="63722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3DEBDDF5-FE48-3147-91E4-738D91F6610B}"/>
              </a:ext>
            </a:extLst>
          </p:cNvPr>
          <p:cNvCxnSpPr>
            <a:cxnSpLocks/>
          </p:cNvCxnSpPr>
          <p:nvPr/>
        </p:nvCxnSpPr>
        <p:spPr>
          <a:xfrm>
            <a:off x="10551467" y="3819694"/>
            <a:ext cx="0" cy="53245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A280E4B-B0E0-0448-B945-101978602154}"/>
              </a:ext>
            </a:extLst>
          </p:cNvPr>
          <p:cNvGrpSpPr/>
          <p:nvPr/>
        </p:nvGrpSpPr>
        <p:grpSpPr>
          <a:xfrm>
            <a:off x="10304849" y="3627890"/>
            <a:ext cx="542218" cy="266930"/>
            <a:chOff x="3254817" y="656721"/>
            <a:chExt cx="448114" cy="266930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052E1C01-1E45-764E-BD07-84733D47B18D}"/>
                </a:ext>
              </a:extLst>
            </p:cNvPr>
            <p:cNvSpPr/>
            <p:nvPr/>
          </p:nvSpPr>
          <p:spPr>
            <a:xfrm rot="5400000">
              <a:off x="3415456" y="525891"/>
              <a:ext cx="87300" cy="348959"/>
            </a:xfrm>
            <a:prstGeom prst="arc">
              <a:avLst>
                <a:gd name="adj1" fmla="val 16200000"/>
                <a:gd name="adj2" fmla="val 5350387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chemeClr val="bg2">
                    <a:lumMod val="50000"/>
                  </a:schemeClr>
                </a:solidFill>
                <a:highlight>
                  <a:srgbClr val="808000"/>
                </a:highlight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FA87B744-A5EE-8C44-9D22-34B6D8216DC5}"/>
                </a:ext>
              </a:extLst>
            </p:cNvPr>
            <p:cNvSpPr/>
            <p:nvPr/>
          </p:nvSpPr>
          <p:spPr>
            <a:xfrm rot="16200000">
              <a:off x="3417514" y="715122"/>
              <a:ext cx="68099" cy="348959"/>
            </a:xfrm>
            <a:prstGeom prst="arc">
              <a:avLst>
                <a:gd name="adj1" fmla="val 16135833"/>
                <a:gd name="adj2" fmla="val 5517056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chemeClr val="bg2">
                    <a:lumMod val="50000"/>
                  </a:schemeClr>
                </a:solidFill>
                <a:highlight>
                  <a:srgbClr val="808000"/>
                </a:highlight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486B7AD-5AB7-4E4C-81BE-5012C91FC2D3}"/>
                </a:ext>
              </a:extLst>
            </p:cNvPr>
            <p:cNvSpPr/>
            <p:nvPr/>
          </p:nvSpPr>
          <p:spPr>
            <a:xfrm>
              <a:off x="3622477" y="679703"/>
              <a:ext cx="80454" cy="230877"/>
            </a:xfrm>
            <a:custGeom>
              <a:avLst/>
              <a:gdLst>
                <a:gd name="connsiteX0" fmla="*/ 0 w 80454"/>
                <a:gd name="connsiteY0" fmla="*/ 0 h 230877"/>
                <a:gd name="connsiteX1" fmla="*/ 80454 w 80454"/>
                <a:gd name="connsiteY1" fmla="*/ 0 h 230877"/>
                <a:gd name="connsiteX2" fmla="*/ 80454 w 80454"/>
                <a:gd name="connsiteY2" fmla="*/ 230877 h 230877"/>
                <a:gd name="connsiteX3" fmla="*/ 0 w 80454"/>
                <a:gd name="connsiteY3" fmla="*/ 230877 h 230877"/>
                <a:gd name="connsiteX4" fmla="*/ 0 w 80454"/>
                <a:gd name="connsiteY4" fmla="*/ 0 h 23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54" h="230877" fill="none" extrusionOk="0">
                  <a:moveTo>
                    <a:pt x="0" y="0"/>
                  </a:moveTo>
                  <a:cubicBezTo>
                    <a:pt x="20111" y="-539"/>
                    <a:pt x="63157" y="-4156"/>
                    <a:pt x="80454" y="0"/>
                  </a:cubicBezTo>
                  <a:cubicBezTo>
                    <a:pt x="72996" y="111080"/>
                    <a:pt x="86569" y="147081"/>
                    <a:pt x="80454" y="230877"/>
                  </a:cubicBezTo>
                  <a:cubicBezTo>
                    <a:pt x="50604" y="235834"/>
                    <a:pt x="11302" y="226499"/>
                    <a:pt x="0" y="230877"/>
                  </a:cubicBezTo>
                  <a:cubicBezTo>
                    <a:pt x="6033" y="205873"/>
                    <a:pt x="16706" y="59694"/>
                    <a:pt x="0" y="0"/>
                  </a:cubicBezTo>
                  <a:close/>
                </a:path>
                <a:path w="80454" h="230877" stroke="0" extrusionOk="0">
                  <a:moveTo>
                    <a:pt x="0" y="0"/>
                  </a:moveTo>
                  <a:cubicBezTo>
                    <a:pt x="12807" y="-3591"/>
                    <a:pt x="54579" y="6561"/>
                    <a:pt x="80454" y="0"/>
                  </a:cubicBezTo>
                  <a:cubicBezTo>
                    <a:pt x="77540" y="53666"/>
                    <a:pt x="94218" y="157945"/>
                    <a:pt x="80454" y="230877"/>
                  </a:cubicBezTo>
                  <a:cubicBezTo>
                    <a:pt x="57079" y="226040"/>
                    <a:pt x="22280" y="236393"/>
                    <a:pt x="0" y="230877"/>
                  </a:cubicBezTo>
                  <a:cubicBezTo>
                    <a:pt x="-11336" y="133519"/>
                    <a:pt x="-10784" y="107665"/>
                    <a:pt x="0" y="0"/>
                  </a:cubicBezTo>
                  <a:close/>
                </a:path>
              </a:pathLst>
            </a:custGeom>
            <a:solidFill>
              <a:srgbClr val="2F2F2F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2F2F2F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502ED29-2C24-F34B-8ADD-A7A6FD860463}"/>
                </a:ext>
              </a:extLst>
            </p:cNvPr>
            <p:cNvSpPr/>
            <p:nvPr/>
          </p:nvSpPr>
          <p:spPr>
            <a:xfrm>
              <a:off x="3254817" y="670439"/>
              <a:ext cx="45719" cy="230877"/>
            </a:xfrm>
            <a:custGeom>
              <a:avLst/>
              <a:gdLst>
                <a:gd name="connsiteX0" fmla="*/ 0 w 45719"/>
                <a:gd name="connsiteY0" fmla="*/ 0 h 230877"/>
                <a:gd name="connsiteX1" fmla="*/ 45719 w 45719"/>
                <a:gd name="connsiteY1" fmla="*/ 0 h 230877"/>
                <a:gd name="connsiteX2" fmla="*/ 45719 w 45719"/>
                <a:gd name="connsiteY2" fmla="*/ 230877 h 230877"/>
                <a:gd name="connsiteX3" fmla="*/ 0 w 45719"/>
                <a:gd name="connsiteY3" fmla="*/ 230877 h 230877"/>
                <a:gd name="connsiteX4" fmla="*/ 0 w 45719"/>
                <a:gd name="connsiteY4" fmla="*/ 0 h 23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9" h="230877" fill="none" extrusionOk="0">
                  <a:moveTo>
                    <a:pt x="0" y="0"/>
                  </a:moveTo>
                  <a:cubicBezTo>
                    <a:pt x="20539" y="-3239"/>
                    <a:pt x="41112" y="747"/>
                    <a:pt x="45719" y="0"/>
                  </a:cubicBezTo>
                  <a:cubicBezTo>
                    <a:pt x="38261" y="111080"/>
                    <a:pt x="51834" y="147081"/>
                    <a:pt x="45719" y="230877"/>
                  </a:cubicBezTo>
                  <a:cubicBezTo>
                    <a:pt x="32806" y="227804"/>
                    <a:pt x="5810" y="228069"/>
                    <a:pt x="0" y="230877"/>
                  </a:cubicBezTo>
                  <a:cubicBezTo>
                    <a:pt x="6033" y="205873"/>
                    <a:pt x="16706" y="59694"/>
                    <a:pt x="0" y="0"/>
                  </a:cubicBezTo>
                  <a:close/>
                </a:path>
                <a:path w="45719" h="230877" stroke="0" extrusionOk="0">
                  <a:moveTo>
                    <a:pt x="0" y="0"/>
                  </a:moveTo>
                  <a:cubicBezTo>
                    <a:pt x="5689" y="-130"/>
                    <a:pt x="39273" y="1766"/>
                    <a:pt x="45719" y="0"/>
                  </a:cubicBezTo>
                  <a:cubicBezTo>
                    <a:pt x="42805" y="53666"/>
                    <a:pt x="59483" y="157945"/>
                    <a:pt x="45719" y="230877"/>
                  </a:cubicBezTo>
                  <a:cubicBezTo>
                    <a:pt x="39519" y="232859"/>
                    <a:pt x="11834" y="233305"/>
                    <a:pt x="0" y="230877"/>
                  </a:cubicBezTo>
                  <a:cubicBezTo>
                    <a:pt x="-11336" y="133519"/>
                    <a:pt x="-10784" y="107665"/>
                    <a:pt x="0" y="0"/>
                  </a:cubicBezTo>
                  <a:close/>
                </a:path>
              </a:pathLst>
            </a:custGeom>
            <a:solidFill>
              <a:srgbClr val="2F2F2F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2F2F2F"/>
                </a:solidFill>
              </a:endParaRP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653AC08C-5056-0B40-8C48-7F5E66CFBBE4}"/>
              </a:ext>
            </a:extLst>
          </p:cNvPr>
          <p:cNvSpPr txBox="1"/>
          <p:nvPr/>
        </p:nvSpPr>
        <p:spPr>
          <a:xfrm>
            <a:off x="10501594" y="328514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D0D68263-7DD3-D54C-AB9C-DC945CADACFF}"/>
              </a:ext>
            </a:extLst>
          </p:cNvPr>
          <p:cNvCxnSpPr>
            <a:cxnSpLocks/>
          </p:cNvCxnSpPr>
          <p:nvPr/>
        </p:nvCxnSpPr>
        <p:spPr>
          <a:xfrm>
            <a:off x="9695755" y="3213533"/>
            <a:ext cx="0" cy="114136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8DF5B56-A9B9-9D45-A403-92EF69AD6285}"/>
              </a:ext>
            </a:extLst>
          </p:cNvPr>
          <p:cNvSpPr/>
          <p:nvPr/>
        </p:nvSpPr>
        <p:spPr>
          <a:xfrm>
            <a:off x="9534961" y="3503364"/>
            <a:ext cx="334132" cy="5475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63D27CB-D5F8-224B-8155-F584BF14DDCD}"/>
              </a:ext>
            </a:extLst>
          </p:cNvPr>
          <p:cNvSpPr txBox="1"/>
          <p:nvPr/>
        </p:nvSpPr>
        <p:spPr>
          <a:xfrm rot="5400000">
            <a:off x="9445608" y="357456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</a:t>
            </a:r>
            <a:r>
              <a:rPr lang="fr-FR" sz="2000" baseline="-25000" dirty="0"/>
              <a:t>dark</a:t>
            </a:r>
            <a:endParaRPr lang="fr-FR" sz="2000" dirty="0"/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17299614-171B-8747-958A-D11DEF48CDCA}"/>
              </a:ext>
            </a:extLst>
          </p:cNvPr>
          <p:cNvCxnSpPr>
            <a:cxnSpLocks/>
          </p:cNvCxnSpPr>
          <p:nvPr/>
        </p:nvCxnSpPr>
        <p:spPr>
          <a:xfrm>
            <a:off x="10089485" y="3221434"/>
            <a:ext cx="0" cy="1112206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FACF9667-6A78-8444-B1D3-FF7B1B715809}"/>
              </a:ext>
            </a:extLst>
          </p:cNvPr>
          <p:cNvSpPr/>
          <p:nvPr/>
        </p:nvSpPr>
        <p:spPr>
          <a:xfrm>
            <a:off x="9920405" y="3507583"/>
            <a:ext cx="334132" cy="5475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715C7EB3-C719-F649-844A-417F3491ADD3}"/>
              </a:ext>
            </a:extLst>
          </p:cNvPr>
          <p:cNvSpPr txBox="1"/>
          <p:nvPr/>
        </p:nvSpPr>
        <p:spPr>
          <a:xfrm rot="5400000">
            <a:off x="9855155" y="3578785"/>
            <a:ext cx="555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</a:t>
            </a:r>
            <a:r>
              <a:rPr lang="fr-FR" sz="2000" baseline="-25000" dirty="0"/>
              <a:t>opt</a:t>
            </a:r>
            <a:endParaRPr lang="fr-FR" sz="2000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9E310F9-5781-6A47-899C-F3DE9EA60919}"/>
              </a:ext>
            </a:extLst>
          </p:cNvPr>
          <p:cNvSpPr txBox="1"/>
          <p:nvPr/>
        </p:nvSpPr>
        <p:spPr>
          <a:xfrm>
            <a:off x="9139733" y="4592049"/>
            <a:ext cx="1658659" cy="461665"/>
          </a:xfrm>
          <a:prstGeom prst="rect">
            <a:avLst/>
          </a:prstGeom>
          <a:noFill/>
          <a:ln w="2222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</a:t>
            </a:r>
            <a:r>
              <a:rPr lang="fr-FR" sz="2400" baseline="-25000" dirty="0">
                <a:solidFill>
                  <a:schemeClr val="bg1"/>
                </a:solidFill>
              </a:rPr>
              <a:t>dark </a:t>
            </a:r>
            <a:r>
              <a:rPr lang="fr-FR" sz="2400" dirty="0">
                <a:solidFill>
                  <a:schemeClr val="bg1"/>
                </a:solidFill>
              </a:rPr>
              <a:t>&gt;&gt;  R</a:t>
            </a:r>
            <a:r>
              <a:rPr lang="fr-FR" sz="2400" baseline="-25000" dirty="0">
                <a:solidFill>
                  <a:schemeClr val="bg1"/>
                </a:solidFill>
              </a:rPr>
              <a:t>opt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8A12DDB-19D3-D844-8610-5FA307D24A9D}"/>
              </a:ext>
            </a:extLst>
          </p:cNvPr>
          <p:cNvSpPr txBox="1"/>
          <p:nvPr/>
        </p:nvSpPr>
        <p:spPr>
          <a:xfrm>
            <a:off x="8854120" y="887343"/>
            <a:ext cx="2082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f</a:t>
            </a:r>
            <a:r>
              <a:rPr lang="fr-FR" sz="2800" b="1" baseline="-25000" dirty="0">
                <a:solidFill>
                  <a:schemeClr val="bg1"/>
                </a:solidFill>
              </a:rPr>
              <a:t>-3dB  </a:t>
            </a:r>
            <a:r>
              <a:rPr lang="fr-FR" sz="2800" b="1" dirty="0">
                <a:solidFill>
                  <a:schemeClr val="bg1"/>
                </a:solidFill>
              </a:rPr>
              <a:t>= 29GHz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1B3CB6A8-9392-434B-8FEF-2F9E8EAAE6EF}"/>
              </a:ext>
            </a:extLst>
          </p:cNvPr>
          <p:cNvCxnSpPr>
            <a:cxnSpLocks/>
          </p:cNvCxnSpPr>
          <p:nvPr/>
        </p:nvCxnSpPr>
        <p:spPr>
          <a:xfrm>
            <a:off x="10557952" y="3227100"/>
            <a:ext cx="0" cy="48405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24714209-CF23-FE42-83DE-42FD5033F1B1}"/>
              </a:ext>
            </a:extLst>
          </p:cNvPr>
          <p:cNvGrpSpPr/>
          <p:nvPr/>
        </p:nvGrpSpPr>
        <p:grpSpPr>
          <a:xfrm>
            <a:off x="-1008282" y="533177"/>
            <a:ext cx="1378337" cy="821436"/>
            <a:chOff x="134509" y="488914"/>
            <a:chExt cx="1378337" cy="821436"/>
          </a:xfrm>
        </p:grpSpPr>
        <p:sp>
          <p:nvSpPr>
            <p:cNvPr id="64" name="Flèche vers le bas 63">
              <a:extLst>
                <a:ext uri="{FF2B5EF4-FFF2-40B4-BE49-F238E27FC236}">
                  <a16:creationId xmlns:a16="http://schemas.microsoft.com/office/drawing/2014/main" id="{6F14ED76-EEF5-FF40-BDA3-F996FB88FAC6}"/>
                </a:ext>
              </a:extLst>
            </p:cNvPr>
            <p:cNvSpPr/>
            <p:nvPr/>
          </p:nvSpPr>
          <p:spPr>
            <a:xfrm rot="16200000">
              <a:off x="412960" y="210463"/>
              <a:ext cx="821436" cy="137833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97E7894B-0D51-FD46-AA77-DC8E2CE54F8C}"/>
                </a:ext>
              </a:extLst>
            </p:cNvPr>
            <p:cNvSpPr txBox="1"/>
            <p:nvPr/>
          </p:nvSpPr>
          <p:spPr>
            <a:xfrm>
              <a:off x="347621" y="62673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Fab</a:t>
              </a:r>
              <a:endPara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endParaRPr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D1224F69-83AE-3141-B2BB-E7015E726211}"/>
              </a:ext>
            </a:extLst>
          </p:cNvPr>
          <p:cNvGrpSpPr/>
          <p:nvPr/>
        </p:nvGrpSpPr>
        <p:grpSpPr>
          <a:xfrm>
            <a:off x="-1127008" y="234847"/>
            <a:ext cx="1378337" cy="678873"/>
            <a:chOff x="128504" y="208088"/>
            <a:chExt cx="1378337" cy="678873"/>
          </a:xfrm>
        </p:grpSpPr>
        <p:sp>
          <p:nvSpPr>
            <p:cNvPr id="75" name="Flèche vers le bas 74">
              <a:extLst>
                <a:ext uri="{FF2B5EF4-FFF2-40B4-BE49-F238E27FC236}">
                  <a16:creationId xmlns:a16="http://schemas.microsoft.com/office/drawing/2014/main" id="{6EED7A41-F11F-F540-9D0C-6A2940177265}"/>
                </a:ext>
              </a:extLst>
            </p:cNvPr>
            <p:cNvSpPr/>
            <p:nvPr/>
          </p:nvSpPr>
          <p:spPr>
            <a:xfrm rot="16200000">
              <a:off x="478236" y="-141644"/>
              <a:ext cx="678873" cy="137833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6130AF76-6A59-4A45-94E9-D44E3C3A0969}"/>
                </a:ext>
              </a:extLst>
            </p:cNvPr>
            <p:cNvSpPr txBox="1"/>
            <p:nvPr/>
          </p:nvSpPr>
          <p:spPr>
            <a:xfrm>
              <a:off x="292737" y="33984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Carac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B85A149-87D5-EA4A-91FE-A9045233CDD1}"/>
              </a:ext>
            </a:extLst>
          </p:cNvPr>
          <p:cNvGrpSpPr/>
          <p:nvPr/>
        </p:nvGrpSpPr>
        <p:grpSpPr>
          <a:xfrm>
            <a:off x="-114642" y="50844"/>
            <a:ext cx="1271202" cy="463679"/>
            <a:chOff x="128504" y="30147"/>
            <a:chExt cx="1271202" cy="463679"/>
          </a:xfrm>
        </p:grpSpPr>
        <p:sp>
          <p:nvSpPr>
            <p:cNvPr id="81" name="Flèche vers le bas 80">
              <a:extLst>
                <a:ext uri="{FF2B5EF4-FFF2-40B4-BE49-F238E27FC236}">
                  <a16:creationId xmlns:a16="http://schemas.microsoft.com/office/drawing/2014/main" id="{A363F597-AFC9-C343-AEB4-7420BF50C332}"/>
                </a:ext>
              </a:extLst>
            </p:cNvPr>
            <p:cNvSpPr/>
            <p:nvPr/>
          </p:nvSpPr>
          <p:spPr>
            <a:xfrm rot="16200000">
              <a:off x="532265" y="-373614"/>
              <a:ext cx="463679" cy="12712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762A8C80-0C3E-924A-B271-CA5B4621625B}"/>
                </a:ext>
              </a:extLst>
            </p:cNvPr>
            <p:cNvSpPr txBox="1"/>
            <p:nvPr/>
          </p:nvSpPr>
          <p:spPr>
            <a:xfrm>
              <a:off x="302267" y="93144"/>
              <a:ext cx="825867" cy="210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pc="300" dirty="0">
                  <a:solidFill>
                    <a:schemeClr val="bg1">
                      <a:lumMod val="95000"/>
                    </a:schemeClr>
                  </a:solidFill>
                  <a:latin typeface="BigNoodleTitling" panose="02000708030402040100" pitchFamily="2" charset="77"/>
                </a:rPr>
                <a:t>Design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497A4F8-40B2-3847-9489-09E5E5624AFC}"/>
              </a:ext>
            </a:extLst>
          </p:cNvPr>
          <p:cNvSpPr txBox="1"/>
          <p:nvPr/>
        </p:nvSpPr>
        <p:spPr>
          <a:xfrm>
            <a:off x="9234159" y="1460725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Glacial Indifference" pitchFamily="2" charset="0"/>
              </a:rPr>
              <a:t>RC limité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B574812-ADCE-FA49-BAAC-4C09269B31C4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414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7513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7280" y="6158181"/>
            <a:ext cx="2743200" cy="365125"/>
          </a:xfrm>
        </p:spPr>
        <p:txBody>
          <a:bodyPr/>
          <a:lstStyle/>
          <a:p>
            <a:fld id="{D8B8FDA5-CB33-144B-A8E6-905909E4ECD5}" type="slidenum">
              <a:rPr lang="fr-FR" smtClean="0"/>
              <a:t>48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Conclusion -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Conclusion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00581F-2115-7149-A0DF-82ECED2A0829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CFF3ED-37DA-154D-8C87-CC31D65D0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" t="9402" r="7377" b="2214"/>
          <a:stretch/>
        </p:blipFill>
        <p:spPr>
          <a:xfrm>
            <a:off x="174642" y="143054"/>
            <a:ext cx="3674926" cy="28552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83DD89-3467-9D40-BCDF-531703469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515" y="3122596"/>
            <a:ext cx="3394477" cy="26975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EB292B1-D2F2-9C42-9200-395DBBEDEF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40" b="3422"/>
          <a:stretch/>
        </p:blipFill>
        <p:spPr>
          <a:xfrm>
            <a:off x="174642" y="3089781"/>
            <a:ext cx="3435012" cy="29490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5A24AA-1388-CB44-9AD4-D5922CC313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42" r="5562" b="9684"/>
          <a:stretch/>
        </p:blipFill>
        <p:spPr>
          <a:xfrm>
            <a:off x="4544869" y="1032061"/>
            <a:ext cx="3348445" cy="288948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3D70817-4014-F14E-9304-72BB7A7D17F0}"/>
              </a:ext>
            </a:extLst>
          </p:cNvPr>
          <p:cNvSpPr txBox="1"/>
          <p:nvPr/>
        </p:nvSpPr>
        <p:spPr>
          <a:xfrm>
            <a:off x="778222" y="4428554"/>
            <a:ext cx="180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f</a:t>
            </a:r>
            <a:r>
              <a:rPr lang="fr-FR" sz="2400" b="1" baseline="-25000" dirty="0">
                <a:solidFill>
                  <a:schemeClr val="bg1"/>
                </a:solidFill>
              </a:rPr>
              <a:t>-3dB  </a:t>
            </a:r>
            <a:r>
              <a:rPr lang="fr-FR" sz="2400" b="1" dirty="0">
                <a:solidFill>
                  <a:schemeClr val="bg1"/>
                </a:solidFill>
              </a:rPr>
              <a:t>= 29GHz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AB2B2D-B7A6-F340-9791-C67B39FC74D6}"/>
              </a:ext>
            </a:extLst>
          </p:cNvPr>
          <p:cNvSpPr txBox="1"/>
          <p:nvPr/>
        </p:nvSpPr>
        <p:spPr>
          <a:xfrm>
            <a:off x="1582530" y="506382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Glacial Indifference" pitchFamily="2" charset="0"/>
              </a:rPr>
              <a:t>Modèle RC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38ED2EC-7E78-8A49-B828-20DB426DBEA4}"/>
              </a:ext>
            </a:extLst>
          </p:cNvPr>
          <p:cNvGrpSpPr/>
          <p:nvPr/>
        </p:nvGrpSpPr>
        <p:grpSpPr>
          <a:xfrm>
            <a:off x="8284995" y="94014"/>
            <a:ext cx="3674186" cy="2632660"/>
            <a:chOff x="3933894" y="1290673"/>
            <a:chExt cx="5379377" cy="3854478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EC5BC02-8C7D-644A-8D9D-CDBCC22A5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2450" y="1290673"/>
              <a:ext cx="5010821" cy="3854478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F1D14ED-7E21-D34A-89F1-EC0B2B6C6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6521" r="90154" b="35004"/>
            <a:stretch/>
          </p:blipFill>
          <p:spPr>
            <a:xfrm>
              <a:off x="3933894" y="2538318"/>
              <a:ext cx="455140" cy="104608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0FB9C9D9-2997-E345-A0B5-72DF0B415185}"/>
                </a:ext>
              </a:extLst>
            </p:cNvPr>
            <p:cNvGrpSpPr/>
            <p:nvPr/>
          </p:nvGrpSpPr>
          <p:grpSpPr>
            <a:xfrm>
              <a:off x="7764196" y="1407287"/>
              <a:ext cx="1105157" cy="632126"/>
              <a:chOff x="7099648" y="1176455"/>
              <a:chExt cx="1105157" cy="6321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C945893-B5AD-8B42-958B-B388687FBB96}"/>
                  </a:ext>
                </a:extLst>
              </p:cNvPr>
              <p:cNvSpPr/>
              <p:nvPr/>
            </p:nvSpPr>
            <p:spPr>
              <a:xfrm>
                <a:off x="7099648" y="1285435"/>
                <a:ext cx="445574" cy="159785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534E35F-0BD7-324A-9FAD-A0DD738ADDD3}"/>
                  </a:ext>
                </a:extLst>
              </p:cNvPr>
              <p:cNvSpPr txBox="1"/>
              <p:nvPr/>
            </p:nvSpPr>
            <p:spPr>
              <a:xfrm>
                <a:off x="7564886" y="1470027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solidFill>
                      <a:schemeClr val="bg1">
                        <a:lumMod val="95000"/>
                      </a:schemeClr>
                    </a:solidFill>
                    <a:latin typeface="BigNoodleTitling" panose="02000708030402040100" pitchFamily="2" charset="77"/>
                  </a:rPr>
                  <a:t>Mesure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9702136-60A1-2E4A-9B38-C1020202A461}"/>
                  </a:ext>
                </a:extLst>
              </p:cNvPr>
              <p:cNvSpPr txBox="1"/>
              <p:nvPr/>
            </p:nvSpPr>
            <p:spPr>
              <a:xfrm>
                <a:off x="7545838" y="1176455"/>
                <a:ext cx="6495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solidFill>
                      <a:schemeClr val="bg1">
                        <a:lumMod val="95000"/>
                      </a:schemeClr>
                    </a:solidFill>
                    <a:latin typeface="BigNoodleTitling" panose="02000708030402040100" pitchFamily="2" charset="77"/>
                  </a:rPr>
                  <a:t>Théorie</a:t>
                </a:r>
              </a:p>
            </p:txBody>
          </p:sp>
        </p:grp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7FFF9771-C64A-4040-8C45-9397728F2316}"/>
              </a:ext>
            </a:extLst>
          </p:cNvPr>
          <p:cNvSpPr txBox="1"/>
          <p:nvPr/>
        </p:nvSpPr>
        <p:spPr>
          <a:xfrm>
            <a:off x="9620981" y="23608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Glacial Indifference" pitchFamily="2" charset="0"/>
              </a:rPr>
              <a:t>TCMT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36A69ED-48CD-AB4A-843B-4FE986C65701}"/>
              </a:ext>
            </a:extLst>
          </p:cNvPr>
          <p:cNvCxnSpPr/>
          <p:nvPr/>
        </p:nvCxnSpPr>
        <p:spPr>
          <a:xfrm>
            <a:off x="10857921" y="523071"/>
            <a:ext cx="363831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0FC8A82-2494-EC40-B8C7-1D5A0A53631B}"/>
                  </a:ext>
                </a:extLst>
              </p:cNvPr>
              <p:cNvSpPr txBox="1"/>
              <p:nvPr/>
            </p:nvSpPr>
            <p:spPr>
              <a:xfrm>
                <a:off x="8595862" y="2947970"/>
                <a:ext cx="3272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(</a:t>
                </a:r>
                <a:r>
                  <a:rPr lang="fr-FR" dirty="0">
                    <a:solidFill>
                      <a:srgbClr val="04D8DE"/>
                    </a:solidFill>
                    <a:latin typeface="Glacial Indifference" pitchFamily="2" charset="0"/>
                  </a:rPr>
                  <a:t>77K</a:t>
                </a: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/</a:t>
                </a:r>
                <a:r>
                  <a:rPr lang="fr-FR" dirty="0">
                    <a:solidFill>
                      <a:srgbClr val="FF53BC"/>
                    </a:solidFill>
                    <a:latin typeface="Glacial Indifference" pitchFamily="2" charset="0"/>
                  </a:rPr>
                  <a:t>300K</a:t>
                </a:r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) = </a:t>
                </a:r>
                <a:r>
                  <a:rPr lang="fr-FR" b="1" dirty="0">
                    <a:solidFill>
                      <a:srgbClr val="04D8DE"/>
                    </a:solidFill>
                    <a:latin typeface="Glacial Indifference" pitchFamily="2" charset="0"/>
                  </a:rPr>
                  <a:t>122</a:t>
                </a:r>
                <a:r>
                  <a:rPr lang="fr-FR" b="1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/</a:t>
                </a:r>
                <a:r>
                  <a:rPr lang="fr-FR" b="1" dirty="0">
                    <a:solidFill>
                      <a:srgbClr val="FF53BC"/>
                    </a:solidFill>
                    <a:latin typeface="Glacial Indifference" pitchFamily="2" charset="0"/>
                  </a:rPr>
                  <a:t>85</a:t>
                </a:r>
                <a:r>
                  <a:rPr lang="fr-FR" b="1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 mA.W</a:t>
                </a:r>
                <a:r>
                  <a:rPr lang="fr-FR" b="1" baseline="30000" dirty="0">
                    <a:solidFill>
                      <a:schemeClr val="bg1">
                        <a:lumMod val="95000"/>
                      </a:schemeClr>
                    </a:solidFill>
                    <a:latin typeface="Glacial Indifference" pitchFamily="2" charset="0"/>
                  </a:rPr>
                  <a:t>-1</a:t>
                </a:r>
                <a:endParaRPr lang="fr-FR" dirty="0">
                  <a:solidFill>
                    <a:schemeClr val="bg1">
                      <a:lumMod val="95000"/>
                    </a:schemeClr>
                  </a:solidFill>
                  <a:latin typeface="Glacial Indifference" pitchFamily="2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0FC8A82-2494-EC40-B8C7-1D5A0A536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862" y="2947970"/>
                <a:ext cx="3272159" cy="369332"/>
              </a:xfrm>
              <a:prstGeom prst="rect">
                <a:avLst/>
              </a:prstGeom>
              <a:blipFill>
                <a:blip r:embed="rId9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526AA563-5B69-6E4B-BBAF-E7D91842D0E5}"/>
              </a:ext>
            </a:extLst>
          </p:cNvPr>
          <p:cNvSpPr txBox="1"/>
          <p:nvPr/>
        </p:nvSpPr>
        <p:spPr>
          <a:xfrm>
            <a:off x="790128" y="2110585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Glacial Indifference" pitchFamily="2" charset="0"/>
              </a:rPr>
              <a:t>METIS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1D9D072-EBA4-7F43-A8AB-A7273482DA40}"/>
              </a:ext>
            </a:extLst>
          </p:cNvPr>
          <p:cNvSpPr txBox="1"/>
          <p:nvPr/>
        </p:nvSpPr>
        <p:spPr>
          <a:xfrm>
            <a:off x="3957375" y="4082144"/>
            <a:ext cx="46249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Réponse DC à l’état de l’art</a:t>
            </a:r>
          </a:p>
          <a:p>
            <a:pPr marL="342900" indent="-342900">
              <a:lnSpc>
                <a:spcPct val="1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Température ambiante</a:t>
            </a:r>
          </a:p>
          <a:p>
            <a:pPr marL="342900" indent="-342900">
              <a:lnSpc>
                <a:spcPct val="1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Modèle RC microscopique</a:t>
            </a:r>
          </a:p>
          <a:p>
            <a:pPr marL="342900" indent="-342900">
              <a:lnSpc>
                <a:spcPct val="1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(Couplage fort)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205E297-0082-9D47-B798-D432B360355A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6721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49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Conclusion -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Perspectives d’amélioration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00581F-2115-7149-A0DF-82ECED2A0829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08337A-1CBB-0948-BB27-A7004BE0B96D}"/>
              </a:ext>
            </a:extLst>
          </p:cNvPr>
          <p:cNvSpPr txBox="1"/>
          <p:nvPr/>
        </p:nvSpPr>
        <p:spPr>
          <a:xfrm>
            <a:off x="393706" y="1348857"/>
            <a:ext cx="6149103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Zone active trop dopée et trop fine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1CDC2C3-9443-5A44-9ED0-604EADE38B8E}"/>
                  </a:ext>
                </a:extLst>
              </p:cNvPr>
              <p:cNvSpPr txBox="1"/>
              <p:nvPr/>
            </p:nvSpPr>
            <p:spPr>
              <a:xfrm>
                <a:off x="6938143" y="1250778"/>
                <a:ext cx="1544910" cy="895886"/>
              </a:xfrm>
              <a:prstGeom prst="rect">
                <a:avLst/>
              </a:prstGeom>
              <a:noFill/>
              <a:ln w="28575">
                <a:solidFill>
                  <a:srgbClr val="008D3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40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24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lang="fr-FR" sz="24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1CDC2C3-9443-5A44-9ED0-604EADE38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143" y="1250778"/>
                <a:ext cx="1544910" cy="895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008D3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èche courbée vers le bas 2">
            <a:extLst>
              <a:ext uri="{FF2B5EF4-FFF2-40B4-BE49-F238E27FC236}">
                <a16:creationId xmlns:a16="http://schemas.microsoft.com/office/drawing/2014/main" id="{6FCF3CB3-CAE0-9A4B-9B65-D4EC198E3484}"/>
              </a:ext>
            </a:extLst>
          </p:cNvPr>
          <p:cNvSpPr/>
          <p:nvPr/>
        </p:nvSpPr>
        <p:spPr>
          <a:xfrm>
            <a:off x="7959436" y="788240"/>
            <a:ext cx="2005446" cy="4625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FEF531-749B-BC45-A6B7-74DCC53B07BC}"/>
              </a:ext>
            </a:extLst>
          </p:cNvPr>
          <p:cNvSpPr txBox="1"/>
          <p:nvPr/>
        </p:nvSpPr>
        <p:spPr>
          <a:xfrm>
            <a:off x="8653321" y="267226"/>
            <a:ext cx="659239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20"/>
              </a:spcBef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X4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DB4BF6-3B41-AF4A-9729-6532872C74C2}"/>
              </a:ext>
            </a:extLst>
          </p:cNvPr>
          <p:cNvSpPr txBox="1"/>
          <p:nvPr/>
        </p:nvSpPr>
        <p:spPr>
          <a:xfrm>
            <a:off x="8505811" y="1191167"/>
            <a:ext cx="3471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20"/>
              </a:spcBef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Bande passante RF </a:t>
            </a:r>
          </a:p>
          <a:p>
            <a:pPr algn="ctr">
              <a:lnSpc>
                <a:spcPct val="150000"/>
              </a:lnSpc>
              <a:spcBef>
                <a:spcPts val="220"/>
              </a:spcBef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et réponse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07F2735-521B-C14B-BCB0-5F1DD258EF9F}"/>
              </a:ext>
            </a:extLst>
          </p:cNvPr>
          <p:cNvSpPr txBox="1"/>
          <p:nvPr/>
        </p:nvSpPr>
        <p:spPr>
          <a:xfrm>
            <a:off x="599769" y="2097313"/>
            <a:ext cx="6149103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Adaptation d’impédance (TIA)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CD453B1-EDA8-7643-B9F6-80F7429AF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r="27904"/>
          <a:stretch/>
        </p:blipFill>
        <p:spPr>
          <a:xfrm rot="5400000">
            <a:off x="836837" y="2555710"/>
            <a:ext cx="2140322" cy="2938771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1F6D02B-61EE-A742-B036-2F3BFA5C8097}"/>
              </a:ext>
            </a:extLst>
          </p:cNvPr>
          <p:cNvCxnSpPr>
            <a:cxnSpLocks/>
          </p:cNvCxnSpPr>
          <p:nvPr/>
        </p:nvCxnSpPr>
        <p:spPr bwMode="auto">
          <a:xfrm flipV="1">
            <a:off x="1883921" y="4068875"/>
            <a:ext cx="73617" cy="124731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8E29C9F9-F3E2-6944-B956-2655738E2489}"/>
              </a:ext>
            </a:extLst>
          </p:cNvPr>
          <p:cNvSpPr txBox="1"/>
          <p:nvPr/>
        </p:nvSpPr>
        <p:spPr>
          <a:xfrm>
            <a:off x="1551044" y="5408525"/>
            <a:ext cx="665753" cy="29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QCD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6C991CA-5C52-2D4D-A7F9-CAFE0F9D4C67}"/>
              </a:ext>
            </a:extLst>
          </p:cNvPr>
          <p:cNvCxnSpPr>
            <a:cxnSpLocks/>
            <a:stCxn id="34" idx="0"/>
          </p:cNvCxnSpPr>
          <p:nvPr/>
        </p:nvCxnSpPr>
        <p:spPr bwMode="auto">
          <a:xfrm flipH="1" flipV="1">
            <a:off x="2457587" y="4118198"/>
            <a:ext cx="507294" cy="115549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0BBE26EC-4907-5C47-805B-BD92C5A9D96F}"/>
              </a:ext>
            </a:extLst>
          </p:cNvPr>
          <p:cNvSpPr txBox="1"/>
          <p:nvPr/>
        </p:nvSpPr>
        <p:spPr>
          <a:xfrm>
            <a:off x="2319217" y="5273696"/>
            <a:ext cx="129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Circuit de polarisation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CF07146-B51E-9E46-9D00-CE35B2F883C7}"/>
              </a:ext>
            </a:extLst>
          </p:cNvPr>
          <p:cNvCxnSpPr>
            <a:cxnSpLocks/>
          </p:cNvCxnSpPr>
          <p:nvPr/>
        </p:nvCxnSpPr>
        <p:spPr bwMode="auto">
          <a:xfrm flipV="1">
            <a:off x="965915" y="3784231"/>
            <a:ext cx="796786" cy="148946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2C7CCD2F-CFBA-6B45-AECD-A29D956B449A}"/>
              </a:ext>
            </a:extLst>
          </p:cNvPr>
          <p:cNvSpPr txBox="1"/>
          <p:nvPr/>
        </p:nvSpPr>
        <p:spPr>
          <a:xfrm>
            <a:off x="114992" y="5340181"/>
            <a:ext cx="73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D-TIA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D9D287FF-3227-7848-A204-4879DC544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321" y="2954934"/>
            <a:ext cx="3244536" cy="309412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36C6B29-E8B2-0044-B124-C45DAE1175C2}"/>
              </a:ext>
            </a:extLst>
          </p:cNvPr>
          <p:cNvSpPr txBox="1"/>
          <p:nvPr/>
        </p:nvSpPr>
        <p:spPr>
          <a:xfrm>
            <a:off x="4217362" y="2985771"/>
            <a:ext cx="4435959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spcBef>
                <a:spcPts val="220"/>
              </a:spcBef>
              <a:buFont typeface="Arial" panose="020B0604020202020204" pitchFamily="34" charset="0"/>
              <a:buChar char="•"/>
            </a:pPr>
            <a:r>
              <a:rPr lang="fr-FR" sz="2200" spc="3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Choix de la métallurgie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22187BEA-5FDB-2E45-9AD6-36577D1D3E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603"/>
          <a:stretch/>
        </p:blipFill>
        <p:spPr>
          <a:xfrm>
            <a:off x="10791863" y="3693980"/>
            <a:ext cx="1217988" cy="10257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0B09760C-CC68-2449-A01B-A503A05933AC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911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>
            <a:extLst>
              <a:ext uri="{FF2B5EF4-FFF2-40B4-BE49-F238E27FC236}">
                <a16:creationId xmlns:a16="http://schemas.microsoft.com/office/drawing/2014/main" id="{F991C864-6B3E-7B44-B6E8-36A76530702B}"/>
              </a:ext>
            </a:extLst>
          </p:cNvPr>
          <p:cNvSpPr/>
          <p:nvPr/>
        </p:nvSpPr>
        <p:spPr>
          <a:xfrm>
            <a:off x="693545" y="3080213"/>
            <a:ext cx="11318187" cy="2911015"/>
          </a:xfrm>
          <a:custGeom>
            <a:avLst/>
            <a:gdLst>
              <a:gd name="connsiteX0" fmla="*/ 220855 w 11318187"/>
              <a:gd name="connsiteY0" fmla="*/ 1653081 h 3366600"/>
              <a:gd name="connsiteX1" fmla="*/ 325958 w 11318187"/>
              <a:gd name="connsiteY1" fmla="*/ 2924833 h 3366600"/>
              <a:gd name="connsiteX2" fmla="*/ 2301903 w 11318187"/>
              <a:gd name="connsiteY2" fmla="*/ 3366268 h 3366600"/>
              <a:gd name="connsiteX3" fmla="*/ 9858841 w 11318187"/>
              <a:gd name="connsiteY3" fmla="*/ 2872281 h 3366600"/>
              <a:gd name="connsiteX4" fmla="*/ 11277738 w 11318187"/>
              <a:gd name="connsiteY4" fmla="*/ 696640 h 3366600"/>
              <a:gd name="connsiteX5" fmla="*/ 9165158 w 11318187"/>
              <a:gd name="connsiteY5" fmla="*/ 118571 h 3366600"/>
              <a:gd name="connsiteX6" fmla="*/ 4771834 w 11318187"/>
              <a:gd name="connsiteY6" fmla="*/ 87040 h 3366600"/>
              <a:gd name="connsiteX7" fmla="*/ 2512110 w 11318187"/>
              <a:gd name="connsiteY7" fmla="*/ 1075012 h 3366600"/>
              <a:gd name="connsiteX8" fmla="*/ 220855 w 11318187"/>
              <a:gd name="connsiteY8" fmla="*/ 1653081 h 33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8187" h="3366600">
                <a:moveTo>
                  <a:pt x="220855" y="1653081"/>
                </a:moveTo>
                <a:cubicBezTo>
                  <a:pt x="-143504" y="1961385"/>
                  <a:pt x="-20883" y="2639302"/>
                  <a:pt x="325958" y="2924833"/>
                </a:cubicBezTo>
                <a:cubicBezTo>
                  <a:pt x="672799" y="3210364"/>
                  <a:pt x="713089" y="3375027"/>
                  <a:pt x="2301903" y="3366268"/>
                </a:cubicBezTo>
                <a:cubicBezTo>
                  <a:pt x="3890717" y="3357509"/>
                  <a:pt x="8362869" y="3317219"/>
                  <a:pt x="9858841" y="2872281"/>
                </a:cubicBezTo>
                <a:cubicBezTo>
                  <a:pt x="11354813" y="2427343"/>
                  <a:pt x="11393352" y="1155592"/>
                  <a:pt x="11277738" y="696640"/>
                </a:cubicBezTo>
                <a:cubicBezTo>
                  <a:pt x="11162124" y="237688"/>
                  <a:pt x="10249475" y="220171"/>
                  <a:pt x="9165158" y="118571"/>
                </a:cubicBezTo>
                <a:cubicBezTo>
                  <a:pt x="8080841" y="16971"/>
                  <a:pt x="5880675" y="-72367"/>
                  <a:pt x="4771834" y="87040"/>
                </a:cubicBezTo>
                <a:cubicBezTo>
                  <a:pt x="3662993" y="246447"/>
                  <a:pt x="3275862" y="815757"/>
                  <a:pt x="2512110" y="1075012"/>
                </a:cubicBezTo>
                <a:cubicBezTo>
                  <a:pt x="1748358" y="1334267"/>
                  <a:pt x="585214" y="1344777"/>
                  <a:pt x="220855" y="1653081"/>
                </a:cubicBezTo>
                <a:close/>
              </a:path>
            </a:pathLst>
          </a:custGeom>
          <a:solidFill>
            <a:schemeClr val="accent1">
              <a:alpha val="304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DBCF51-E7B0-6F48-B59F-4603FCA7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5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4417D1-64F2-3346-A8D3-E326977688B9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380407A-69C0-1D45-AF97-092305D52FAC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8B20A2-2546-5745-A870-6669526D0EF2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 développement</a:t>
            </a:r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3D7ED230-2B75-B245-BCC7-28E5DB993C6A}"/>
              </a:ext>
            </a:extLst>
          </p:cNvPr>
          <p:cNvSpPr/>
          <p:nvPr/>
        </p:nvSpPr>
        <p:spPr>
          <a:xfrm>
            <a:off x="22969" y="71531"/>
            <a:ext cx="12227975" cy="3789361"/>
          </a:xfrm>
          <a:custGeom>
            <a:avLst/>
            <a:gdLst>
              <a:gd name="connsiteX0" fmla="*/ 3646354 w 12227975"/>
              <a:gd name="connsiteY0" fmla="*/ 297516 h 4228101"/>
              <a:gd name="connsiteX1" fmla="*/ 434231 w 12227975"/>
              <a:gd name="connsiteY1" fmla="*/ 1669116 h 4228101"/>
              <a:gd name="connsiteX2" fmla="*/ 340446 w 12227975"/>
              <a:gd name="connsiteY2" fmla="*/ 4095793 h 4228101"/>
              <a:gd name="connsiteX3" fmla="*/ 3306385 w 12227975"/>
              <a:gd name="connsiteY3" fmla="*/ 3790993 h 4228101"/>
              <a:gd name="connsiteX4" fmla="*/ 4349739 w 12227975"/>
              <a:gd name="connsiteY4" fmla="*/ 2806254 h 4228101"/>
              <a:gd name="connsiteX5" fmla="*/ 11465646 w 12227975"/>
              <a:gd name="connsiteY5" fmla="*/ 2266993 h 4228101"/>
              <a:gd name="connsiteX6" fmla="*/ 11149123 w 12227975"/>
              <a:gd name="connsiteY6" fmla="*/ 168562 h 4228101"/>
              <a:gd name="connsiteX7" fmla="*/ 3646354 w 12227975"/>
              <a:gd name="connsiteY7" fmla="*/ 297516 h 422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27975" h="4228101">
                <a:moveTo>
                  <a:pt x="3646354" y="297516"/>
                </a:moveTo>
                <a:cubicBezTo>
                  <a:pt x="1860539" y="547608"/>
                  <a:pt x="985216" y="1036070"/>
                  <a:pt x="434231" y="1669116"/>
                </a:cubicBezTo>
                <a:cubicBezTo>
                  <a:pt x="-116754" y="2302162"/>
                  <a:pt x="-138246" y="3742147"/>
                  <a:pt x="340446" y="4095793"/>
                </a:cubicBezTo>
                <a:cubicBezTo>
                  <a:pt x="819138" y="4449439"/>
                  <a:pt x="2638169" y="4005916"/>
                  <a:pt x="3306385" y="3790993"/>
                </a:cubicBezTo>
                <a:cubicBezTo>
                  <a:pt x="3974601" y="3576070"/>
                  <a:pt x="2989862" y="3060254"/>
                  <a:pt x="4349739" y="2806254"/>
                </a:cubicBezTo>
                <a:cubicBezTo>
                  <a:pt x="5709616" y="2552254"/>
                  <a:pt x="10332415" y="2706608"/>
                  <a:pt x="11465646" y="2266993"/>
                </a:cubicBezTo>
                <a:cubicBezTo>
                  <a:pt x="12598877" y="1827378"/>
                  <a:pt x="12448431" y="494854"/>
                  <a:pt x="11149123" y="168562"/>
                </a:cubicBezTo>
                <a:cubicBezTo>
                  <a:pt x="9849815" y="-157730"/>
                  <a:pt x="5432169" y="47424"/>
                  <a:pt x="3646354" y="297516"/>
                </a:cubicBezTo>
                <a:close/>
              </a:path>
            </a:pathLst>
          </a:custGeom>
          <a:solidFill>
            <a:srgbClr val="C00000">
              <a:alpha val="2448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28964D-C0A7-AD43-9C69-667E38F60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68"/>
          <a:stretch/>
        </p:blipFill>
        <p:spPr>
          <a:xfrm>
            <a:off x="659469" y="1732593"/>
            <a:ext cx="2251364" cy="14148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E943A2-FA2D-124D-A2EE-D03EAA3D9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649" y="648180"/>
            <a:ext cx="1620989" cy="12334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720349-584A-E24C-BBC2-F4161E7D4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693" y="625030"/>
            <a:ext cx="1545070" cy="123973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6A3E67-E6B9-D34E-B581-C2DBDB2D8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321" y="598927"/>
            <a:ext cx="1638300" cy="12319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C9339BA-7102-8145-B779-C01221B0C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5786" y="580600"/>
            <a:ext cx="1858444" cy="125022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CB21E94C-52E2-3D49-8FB0-5CFFB30F193B}"/>
              </a:ext>
            </a:extLst>
          </p:cNvPr>
          <p:cNvSpPr txBox="1"/>
          <p:nvPr/>
        </p:nvSpPr>
        <p:spPr>
          <a:xfrm rot="20686336">
            <a:off x="30815" y="271272"/>
            <a:ext cx="353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Détecteurs thermiques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64A94AF-E28F-994A-842C-1A7E54EF291C}"/>
                  </a:ext>
                </a:extLst>
              </p:cNvPr>
              <p:cNvSpPr txBox="1"/>
              <p:nvPr/>
            </p:nvSpPr>
            <p:spPr>
              <a:xfrm>
                <a:off x="4189210" y="1998253"/>
                <a:ext cx="955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fr-FR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64A94AF-E28F-994A-842C-1A7E54EF2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210" y="1998253"/>
                <a:ext cx="95526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1704FA1-4DB8-AA44-A2EB-BDDCB94956F6}"/>
                  </a:ext>
                </a:extLst>
              </p:cNvPr>
              <p:cNvSpPr txBox="1"/>
              <p:nvPr/>
            </p:nvSpPr>
            <p:spPr>
              <a:xfrm>
                <a:off x="6136956" y="1975103"/>
                <a:ext cx="11518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fr-FR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1704FA1-4DB8-AA44-A2EB-BDDCB9495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956" y="1975103"/>
                <a:ext cx="115185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8777890-0452-1A4A-9F9D-5BD008DE6A29}"/>
                  </a:ext>
                </a:extLst>
              </p:cNvPr>
              <p:cNvSpPr txBox="1"/>
              <p:nvPr/>
            </p:nvSpPr>
            <p:spPr>
              <a:xfrm>
                <a:off x="7963092" y="1947905"/>
                <a:ext cx="11492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8777890-0452-1A4A-9F9D-5BD008DE6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092" y="1947905"/>
                <a:ext cx="114922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D93FC4A-74D6-2543-80FB-ECB8EB8EFAC1}"/>
                  </a:ext>
                </a:extLst>
              </p:cNvPr>
              <p:cNvSpPr txBox="1"/>
              <p:nvPr/>
            </p:nvSpPr>
            <p:spPr>
              <a:xfrm>
                <a:off x="9944304" y="1935158"/>
                <a:ext cx="11459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fr-FR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D93FC4A-74D6-2543-80FB-ECB8EB8EF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4304" y="1935158"/>
                <a:ext cx="114595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 50">
            <a:extLst>
              <a:ext uri="{FF2B5EF4-FFF2-40B4-BE49-F238E27FC236}">
                <a16:creationId xmlns:a16="http://schemas.microsoft.com/office/drawing/2014/main" id="{68341BDF-2148-AE41-9068-C0139E08EC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8049" y="3686866"/>
            <a:ext cx="2584237" cy="150797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809F1B4A-DEDE-3841-BA8B-47473F7909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6035" y="3682506"/>
            <a:ext cx="2666090" cy="1498935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1825F021-AF72-A642-A4A4-E51DCF11336B}"/>
              </a:ext>
            </a:extLst>
          </p:cNvPr>
          <p:cNvSpPr txBox="1"/>
          <p:nvPr/>
        </p:nvSpPr>
        <p:spPr>
          <a:xfrm rot="233415">
            <a:off x="7639706" y="2637428"/>
            <a:ext cx="3858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0B0F0"/>
                </a:solidFill>
                <a:latin typeface="Glacial Indifference" pitchFamily="2" charset="0"/>
              </a:rPr>
              <a:t>Détecteurs photoniques</a:t>
            </a: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C51F0486-E85B-C345-AA57-A0F1EEA6F5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9228" y="4377798"/>
            <a:ext cx="1739900" cy="11557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D5652A9-A93C-EC46-8C46-3AD742A56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65331" y="3882153"/>
            <a:ext cx="675704" cy="1728429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531282C0-91B0-2640-A4A6-37DBB01B36C9}"/>
              </a:ext>
            </a:extLst>
          </p:cNvPr>
          <p:cNvSpPr txBox="1"/>
          <p:nvPr/>
        </p:nvSpPr>
        <p:spPr>
          <a:xfrm>
            <a:off x="0" y="5769352"/>
            <a:ext cx="1678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Sources : wiki,riber.fr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1F5F0B9-D4AB-F54C-8C7E-A1761728E16D}"/>
              </a:ext>
            </a:extLst>
          </p:cNvPr>
          <p:cNvSpPr txBox="1"/>
          <p:nvPr/>
        </p:nvSpPr>
        <p:spPr>
          <a:xfrm>
            <a:off x="946434" y="1315518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Glacial Indifference" pitchFamily="2" charset="0"/>
              </a:rPr>
              <a:t>Thermomètre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9E5F7D9-27DC-AE44-8F2A-AAAFA7642A3A}"/>
              </a:ext>
            </a:extLst>
          </p:cNvPr>
          <p:cNvSpPr txBox="1"/>
          <p:nvPr/>
        </p:nvSpPr>
        <p:spPr>
          <a:xfrm>
            <a:off x="3897062" y="221967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Glacial Indifference" pitchFamily="2" charset="0"/>
              </a:rPr>
              <a:t>Thermocouple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2A2FCA6-A218-7C4C-AE1A-0583030FF582}"/>
              </a:ext>
            </a:extLst>
          </p:cNvPr>
          <p:cNvSpPr txBox="1"/>
          <p:nvPr/>
        </p:nvSpPr>
        <p:spPr>
          <a:xfrm>
            <a:off x="6033424" y="198817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Glacial Indifference" pitchFamily="2" charset="0"/>
              </a:rPr>
              <a:t>Bolomètre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454C085-EA21-4841-B27D-81186555D421}"/>
              </a:ext>
            </a:extLst>
          </p:cNvPr>
          <p:cNvSpPr txBox="1"/>
          <p:nvPr/>
        </p:nvSpPr>
        <p:spPr>
          <a:xfrm>
            <a:off x="7658810" y="198817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Glacial Indifference" pitchFamily="2" charset="0"/>
              </a:rPr>
              <a:t>Pyroélectrique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F39B8AB-878D-FF4E-A642-540FD770AC03}"/>
              </a:ext>
            </a:extLst>
          </p:cNvPr>
          <p:cNvSpPr txBox="1"/>
          <p:nvPr/>
        </p:nvSpPr>
        <p:spPr>
          <a:xfrm>
            <a:off x="10174860" y="198817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Glacial Indifference" pitchFamily="2" charset="0"/>
              </a:rPr>
              <a:t>Golay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0B01988-0AAE-714C-ACBF-D05320A4D8A6}"/>
              </a:ext>
            </a:extLst>
          </p:cNvPr>
          <p:cNvSpPr txBox="1"/>
          <p:nvPr/>
        </p:nvSpPr>
        <p:spPr>
          <a:xfrm>
            <a:off x="2243491" y="5650205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Glacial Indifference" pitchFamily="2" charset="0"/>
              </a:rPr>
              <a:t>PbS/PbSe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A9CCD39-B016-7741-A207-C3F835A565C7}"/>
              </a:ext>
            </a:extLst>
          </p:cNvPr>
          <p:cNvSpPr txBox="1"/>
          <p:nvPr/>
        </p:nvSpPr>
        <p:spPr>
          <a:xfrm>
            <a:off x="1075097" y="442675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Glacial Indifference" pitchFamily="2" charset="0"/>
              </a:rPr>
              <a:t>Depuis 1918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D4E85EA-84C7-BC47-9DE3-165A0CB866AD}"/>
              </a:ext>
            </a:extLst>
          </p:cNvPr>
          <p:cNvSpPr txBox="1"/>
          <p:nvPr/>
        </p:nvSpPr>
        <p:spPr>
          <a:xfrm>
            <a:off x="5263159" y="3215117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Glacial Indifference" pitchFamily="2" charset="0"/>
              </a:rPr>
              <a:t>À partir de 1950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47FF4E2-3B9D-AA40-A07F-0A8720F846DD}"/>
              </a:ext>
            </a:extLst>
          </p:cNvPr>
          <p:cNvSpPr txBox="1"/>
          <p:nvPr/>
        </p:nvSpPr>
        <p:spPr>
          <a:xfrm>
            <a:off x="2192514" y="802421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Glacial Indifference" pitchFamily="2" charset="0"/>
              </a:rPr>
              <a:t>Depuis 1820…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D206BE-F000-5447-9EE1-39BE0B6406B2}"/>
              </a:ext>
            </a:extLst>
          </p:cNvPr>
          <p:cNvSpPr txBox="1"/>
          <p:nvPr/>
        </p:nvSpPr>
        <p:spPr>
          <a:xfrm>
            <a:off x="7100937" y="5333443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Glacial Indifference" pitchFamily="2" charset="0"/>
              </a:rPr>
              <a:t>MBE/lithographie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747D740-204A-EE42-A097-B7BEE2A1F941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2319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50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88452D-7977-E545-9D5B-D0F0988C46E7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Conclusion -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399AC-6C04-D34B-BF59-7EC4EAB1D734}"/>
              </a:ext>
            </a:extLst>
          </p:cNvPr>
          <p:cNvSpPr txBox="1"/>
          <p:nvPr/>
        </p:nvSpPr>
        <p:spPr>
          <a:xfrm>
            <a:off x="39462" y="632045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Introduction</a:t>
            </a:r>
          </a:p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1" y="10101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 Conclusion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00581F-2115-7149-A0DF-82ECED2A0829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chemeClr val="bg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pic>
        <p:nvPicPr>
          <p:cNvPr id="19" name="Image 5">
            <a:extLst>
              <a:ext uri="{FF2B5EF4-FFF2-40B4-BE49-F238E27FC236}">
                <a16:creationId xmlns:a16="http://schemas.microsoft.com/office/drawing/2014/main" id="{FB541D51-F246-134F-B0EC-417087EF9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0" y="2355382"/>
            <a:ext cx="1675695" cy="12567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5F4DC5-8E07-544C-8B80-F95BDC755084}"/>
              </a:ext>
            </a:extLst>
          </p:cNvPr>
          <p:cNvSpPr txBox="1"/>
          <p:nvPr/>
        </p:nvSpPr>
        <p:spPr>
          <a:xfrm>
            <a:off x="1065047" y="1628496"/>
            <a:ext cx="265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Intégration monolithique </a:t>
            </a:r>
          </a:p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QCL</a:t>
            </a:r>
            <a:r>
              <a:rPr lang="fr-FR" baseline="-250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LO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/ QCD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D32B01-7AB5-B54E-B289-6F18F905C51B}"/>
              </a:ext>
            </a:extLst>
          </p:cNvPr>
          <p:cNvSpPr/>
          <p:nvPr/>
        </p:nvSpPr>
        <p:spPr>
          <a:xfrm>
            <a:off x="1322034" y="787255"/>
            <a:ext cx="1984348" cy="70058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5411D11-E096-344C-B165-CBDCEC3E89AC}"/>
              </a:ext>
            </a:extLst>
          </p:cNvPr>
          <p:cNvSpPr txBox="1"/>
          <p:nvPr/>
        </p:nvSpPr>
        <p:spPr>
          <a:xfrm>
            <a:off x="1442415" y="787845"/>
            <a:ext cx="1787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Spectro</a:t>
            </a:r>
          </a:p>
          <a:p>
            <a:pPr algn="ctr"/>
            <a:r>
              <a:rPr lang="fr-FR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LIDAR cohérent</a:t>
            </a:r>
          </a:p>
          <a:p>
            <a:endParaRPr lang="fr-FR" spc="300" dirty="0">
              <a:solidFill>
                <a:schemeClr val="bg1">
                  <a:lumMod val="95000"/>
                </a:schemeClr>
              </a:solidFill>
              <a:latin typeface="BigNoodleTitling" panose="02000708030402040100" pitchFamily="2" charset="77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29D11F0-7735-5745-98EE-10B205F0228C}"/>
              </a:ext>
            </a:extLst>
          </p:cNvPr>
          <p:cNvSpPr/>
          <p:nvPr/>
        </p:nvSpPr>
        <p:spPr>
          <a:xfrm>
            <a:off x="5685696" y="791526"/>
            <a:ext cx="925714" cy="52636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3E91B5-82DD-E04A-8BF3-824A157EB561}"/>
              </a:ext>
            </a:extLst>
          </p:cNvPr>
          <p:cNvSpPr txBox="1"/>
          <p:nvPr/>
        </p:nvSpPr>
        <p:spPr>
          <a:xfrm>
            <a:off x="5882134" y="860853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FSO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EE9FB16-CCC5-3044-BF7F-2E052AD083AF}"/>
              </a:ext>
            </a:extLst>
          </p:cNvPr>
          <p:cNvSpPr/>
          <p:nvPr/>
        </p:nvSpPr>
        <p:spPr>
          <a:xfrm>
            <a:off x="9148090" y="797175"/>
            <a:ext cx="1639959" cy="52636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008129D-7A56-784B-925A-3A53E97C4343}"/>
              </a:ext>
            </a:extLst>
          </p:cNvPr>
          <p:cNvSpPr txBox="1"/>
          <p:nvPr/>
        </p:nvSpPr>
        <p:spPr>
          <a:xfrm>
            <a:off x="9248178" y="863223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pc="3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Astronomie</a:t>
            </a:r>
          </a:p>
        </p:txBody>
      </p:sp>
      <p:pic>
        <p:nvPicPr>
          <p:cNvPr id="51" name="Picture 48">
            <a:extLst>
              <a:ext uri="{FF2B5EF4-FFF2-40B4-BE49-F238E27FC236}">
                <a16:creationId xmlns:a16="http://schemas.microsoft.com/office/drawing/2014/main" id="{CDBB7C38-2FD8-E84C-B94E-25A160243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695" y="2397230"/>
            <a:ext cx="1820230" cy="1173074"/>
          </a:xfrm>
          <a:prstGeom prst="rect">
            <a:avLst/>
          </a:prstGeom>
        </p:spPr>
      </p:pic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D8C4F348-4ADA-864F-84AD-F12C83ECF5DB}"/>
              </a:ext>
            </a:extLst>
          </p:cNvPr>
          <p:cNvSpPr/>
          <p:nvPr/>
        </p:nvSpPr>
        <p:spPr>
          <a:xfrm rot="16200000">
            <a:off x="1999922" y="2659558"/>
            <a:ext cx="427383" cy="74543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1160FA2-18EB-2F40-98F1-BE42348704AA}"/>
              </a:ext>
            </a:extLst>
          </p:cNvPr>
          <p:cNvGrpSpPr/>
          <p:nvPr/>
        </p:nvGrpSpPr>
        <p:grpSpPr>
          <a:xfrm>
            <a:off x="257486" y="4131181"/>
            <a:ext cx="4273222" cy="1873994"/>
            <a:chOff x="2531959" y="4030203"/>
            <a:chExt cx="4273222" cy="1873994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5EF9BA8-4930-F842-86A9-9CDFEB90F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1959" y="4030203"/>
              <a:ext cx="4273222" cy="187399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EEBFBA7-95AD-1A4D-BB3A-2848D8BE6C39}"/>
                </a:ext>
              </a:extLst>
            </p:cNvPr>
            <p:cNvSpPr/>
            <p:nvPr/>
          </p:nvSpPr>
          <p:spPr>
            <a:xfrm>
              <a:off x="3514115" y="4852324"/>
              <a:ext cx="783147" cy="114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82E18AC-6EDB-8C4E-B277-DA21FC0827DA}"/>
                </a:ext>
              </a:extLst>
            </p:cNvPr>
            <p:cNvSpPr/>
            <p:nvPr/>
          </p:nvSpPr>
          <p:spPr>
            <a:xfrm>
              <a:off x="3737679" y="5731882"/>
              <a:ext cx="783147" cy="114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C299EE9D-A354-0946-8C09-8ED3D8AA351A}"/>
                </a:ext>
              </a:extLst>
            </p:cNvPr>
            <p:cNvSpPr txBox="1"/>
            <p:nvPr/>
          </p:nvSpPr>
          <p:spPr>
            <a:xfrm>
              <a:off x="3579741" y="4809734"/>
              <a:ext cx="87556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Fréquence optique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E469A8D-A92D-C14C-9FB5-130CF0D2FB58}"/>
                </a:ext>
              </a:extLst>
            </p:cNvPr>
            <p:cNvSpPr txBox="1"/>
            <p:nvPr/>
          </p:nvSpPr>
          <p:spPr>
            <a:xfrm>
              <a:off x="3737679" y="5689292"/>
              <a:ext cx="68159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Fréquence RF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337C322-7221-2641-AE84-E73617CF1355}"/>
                </a:ext>
              </a:extLst>
            </p:cNvPr>
            <p:cNvSpPr/>
            <p:nvPr/>
          </p:nvSpPr>
          <p:spPr>
            <a:xfrm>
              <a:off x="4923304" y="4086492"/>
              <a:ext cx="1154631" cy="114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B5D899-CF95-5D4A-8F36-C7773181C188}"/>
                </a:ext>
              </a:extLst>
            </p:cNvPr>
            <p:cNvSpPr/>
            <p:nvPr/>
          </p:nvSpPr>
          <p:spPr>
            <a:xfrm rot="5400000">
              <a:off x="1867143" y="4966272"/>
              <a:ext cx="1631239" cy="114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9A47ABC-5BB4-BF4F-ABCD-27841210AC87}"/>
                </a:ext>
              </a:extLst>
            </p:cNvPr>
            <p:cNvSpPr txBox="1"/>
            <p:nvPr/>
          </p:nvSpPr>
          <p:spPr>
            <a:xfrm rot="16200000">
              <a:off x="2266622" y="5330591"/>
              <a:ext cx="83227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Champ électrique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292E24F-CCE2-394C-B1AD-D34C1D6B5256}"/>
                </a:ext>
              </a:extLst>
            </p:cNvPr>
            <p:cNvSpPr txBox="1"/>
            <p:nvPr/>
          </p:nvSpPr>
          <p:spPr>
            <a:xfrm rot="16200000">
              <a:off x="2266622" y="4440872"/>
              <a:ext cx="83227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Champ électrique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DD9340D-41F5-0A4E-8040-49AA58CF0C52}"/>
                </a:ext>
              </a:extLst>
            </p:cNvPr>
            <p:cNvSpPr/>
            <p:nvPr/>
          </p:nvSpPr>
          <p:spPr>
            <a:xfrm>
              <a:off x="4140157" y="4143930"/>
              <a:ext cx="315145" cy="114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9CED83DD-AB27-B048-A38E-B6C933A2474E}"/>
                </a:ext>
              </a:extLst>
            </p:cNvPr>
            <p:cNvSpPr txBox="1"/>
            <p:nvPr/>
          </p:nvSpPr>
          <p:spPr>
            <a:xfrm>
              <a:off x="4855250" y="4030203"/>
              <a:ext cx="7857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Asymétrique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1FACB2C-B468-3049-99FE-58658B14339F}"/>
                </a:ext>
              </a:extLst>
            </p:cNvPr>
            <p:cNvSpPr/>
            <p:nvPr/>
          </p:nvSpPr>
          <p:spPr>
            <a:xfrm>
              <a:off x="4973024" y="5055011"/>
              <a:ext cx="1008659" cy="114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798E651C-A71C-AC45-ACE1-59D3BFC52FDB}"/>
                </a:ext>
              </a:extLst>
            </p:cNvPr>
            <p:cNvSpPr txBox="1"/>
            <p:nvPr/>
          </p:nvSpPr>
          <p:spPr>
            <a:xfrm>
              <a:off x="4820249" y="4967200"/>
              <a:ext cx="72648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Symétrique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C8D001E-BCC4-6842-AC04-BE54ED627327}"/>
                </a:ext>
              </a:extLst>
            </p:cNvPr>
            <p:cNvSpPr/>
            <p:nvPr/>
          </p:nvSpPr>
          <p:spPr>
            <a:xfrm>
              <a:off x="6624371" y="5319285"/>
              <a:ext cx="108276" cy="487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588355B-410C-9F48-9D29-F3E44B8E861D}"/>
                </a:ext>
              </a:extLst>
            </p:cNvPr>
            <p:cNvSpPr/>
            <p:nvPr/>
          </p:nvSpPr>
          <p:spPr>
            <a:xfrm>
              <a:off x="6067270" y="4946398"/>
              <a:ext cx="534900" cy="114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26B1081-993F-8141-AB00-D4521F1FF2D8}"/>
                </a:ext>
              </a:extLst>
            </p:cNvPr>
            <p:cNvSpPr/>
            <p:nvPr/>
          </p:nvSpPr>
          <p:spPr>
            <a:xfrm>
              <a:off x="6054081" y="5725619"/>
              <a:ext cx="534900" cy="114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678EDC58-D195-E248-8B29-9CCE90BBDF68}"/>
                </a:ext>
              </a:extLst>
            </p:cNvPr>
            <p:cNvSpPr txBox="1"/>
            <p:nvPr/>
          </p:nvSpPr>
          <p:spPr>
            <a:xfrm>
              <a:off x="6051331" y="4903808"/>
              <a:ext cx="59182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Fréquence 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4BB81920-1598-3B49-AC4C-527B20342228}"/>
                </a:ext>
              </a:extLst>
            </p:cNvPr>
            <p:cNvSpPr txBox="1"/>
            <p:nvPr/>
          </p:nvSpPr>
          <p:spPr>
            <a:xfrm>
              <a:off x="6067270" y="5683029"/>
              <a:ext cx="59182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Fréquence 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3E0CECE3-4336-5D48-97A6-98EF83C1B0C9}"/>
                </a:ext>
              </a:extLst>
            </p:cNvPr>
            <p:cNvSpPr txBox="1"/>
            <p:nvPr/>
          </p:nvSpPr>
          <p:spPr>
            <a:xfrm rot="5400000">
              <a:off x="6403831" y="5431361"/>
              <a:ext cx="5757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Intensité </a:t>
              </a: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3D63F378-C0CD-1241-9F69-E811E1EC671D}"/>
              </a:ext>
            </a:extLst>
          </p:cNvPr>
          <p:cNvSpPr txBox="1"/>
          <p:nvPr/>
        </p:nvSpPr>
        <p:spPr>
          <a:xfrm>
            <a:off x="1140649" y="3724744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Peigne de fréquences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4F16204-4A39-BE49-8206-03E0C1AD2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286" y="2349418"/>
            <a:ext cx="3361800" cy="2185169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9456C936-06FD-E14E-B665-6412AFAB7C7C}"/>
              </a:ext>
            </a:extLst>
          </p:cNvPr>
          <p:cNvSpPr txBox="1"/>
          <p:nvPr/>
        </p:nvSpPr>
        <p:spPr>
          <a:xfrm>
            <a:off x="9013109" y="1749726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Interférométrie IR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DED12B-37B2-4848-968D-1746546F2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244" y="1979887"/>
            <a:ext cx="2806372" cy="2185169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B5A31340-138D-4345-A572-50B16D22C507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26314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51</a:t>
            </a:fld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E7E3E-5A54-8248-AE37-C8B4F35DD1A4}"/>
              </a:ext>
            </a:extLst>
          </p:cNvPr>
          <p:cNvSpPr txBox="1"/>
          <p:nvPr/>
        </p:nvSpPr>
        <p:spPr>
          <a:xfrm>
            <a:off x="0" y="776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Glacial Indifference" pitchFamily="2" charset="0"/>
              </a:rPr>
              <a:t>Merci à 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6E30B3-63E4-9B4F-A04F-5D710DB26A89}"/>
              </a:ext>
            </a:extLst>
          </p:cNvPr>
          <p:cNvSpPr txBox="1"/>
          <p:nvPr/>
        </p:nvSpPr>
        <p:spPr>
          <a:xfrm>
            <a:off x="458689" y="949014"/>
            <a:ext cx="28641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Jorge 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Philippe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Bouzid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Jean-François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Alexandre G.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Cosimo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Muriel</a:t>
            </a:r>
          </a:p>
          <a:p>
            <a:r>
              <a:rPr lang="fr-FR" sz="16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endParaRPr lang="fr-FR" sz="16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Yves L.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Yves G.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Delphine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Hervé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Christian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Olivier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Alexandre L.</a:t>
            </a:r>
          </a:p>
          <a:p>
            <a:endParaRPr lang="fr-FR" sz="16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464037-BC27-224B-BDA6-5BD1D67373AD}"/>
              </a:ext>
            </a:extLst>
          </p:cNvPr>
          <p:cNvSpPr txBox="1"/>
          <p:nvPr/>
        </p:nvSpPr>
        <p:spPr>
          <a:xfrm>
            <a:off x="2096396" y="969334"/>
            <a:ext cx="15683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Nico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Antoine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Claire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Yannick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Fabrice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Corinne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Florian</a:t>
            </a:r>
          </a:p>
          <a:p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Pom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Pom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Catherine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Fabrice B.</a:t>
            </a: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Karim</a:t>
            </a:r>
          </a:p>
          <a:p>
            <a:r>
              <a:rPr lang="fr-FR" sz="16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Eric</a:t>
            </a:r>
            <a:endParaRPr lang="fr-FR" sz="16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Laurent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Michel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F1654198-3DB5-7849-AECC-A925F752F2B8}"/>
              </a:ext>
            </a:extLst>
          </p:cNvPr>
          <p:cNvSpPr/>
          <p:nvPr/>
        </p:nvSpPr>
        <p:spPr>
          <a:xfrm>
            <a:off x="198532" y="873425"/>
            <a:ext cx="3236734" cy="3927972"/>
          </a:xfrm>
          <a:prstGeom prst="roundRect">
            <a:avLst/>
          </a:prstGeom>
          <a:noFill/>
          <a:ln w="57150" cmpd="tri">
            <a:solidFill>
              <a:srgbClr val="FF8E34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C80D32-945D-3141-A805-C7083D2BC9DE}"/>
              </a:ext>
            </a:extLst>
          </p:cNvPr>
          <p:cNvSpPr txBox="1"/>
          <p:nvPr/>
        </p:nvSpPr>
        <p:spPr>
          <a:xfrm>
            <a:off x="470792" y="675275"/>
            <a:ext cx="1237518" cy="369332"/>
          </a:xfrm>
          <a:prstGeom prst="rect">
            <a:avLst/>
          </a:prstGeom>
          <a:solidFill>
            <a:srgbClr val="2F2F2F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8E37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 Techno</a:t>
            </a:r>
            <a:endParaRPr lang="fr-FR" b="1" dirty="0">
              <a:solidFill>
                <a:srgbClr val="FF8E37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9D396D-FCAE-B74D-9017-4ABC86AEB642}"/>
              </a:ext>
            </a:extLst>
          </p:cNvPr>
          <p:cNvSpPr txBox="1"/>
          <p:nvPr/>
        </p:nvSpPr>
        <p:spPr>
          <a:xfrm>
            <a:off x="4329423" y="4801397"/>
            <a:ext cx="936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Michael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Sylvie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Emilien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8AAB8EB-18FE-144F-8194-02B697905DA6}"/>
              </a:ext>
            </a:extLst>
          </p:cNvPr>
          <p:cNvSpPr/>
          <p:nvPr/>
        </p:nvSpPr>
        <p:spPr>
          <a:xfrm>
            <a:off x="4220515" y="4719363"/>
            <a:ext cx="1088753" cy="958087"/>
          </a:xfrm>
          <a:prstGeom prst="roundRect">
            <a:avLst/>
          </a:prstGeom>
          <a:noFill/>
          <a:ln w="57150" cmpd="tri">
            <a:solidFill>
              <a:srgbClr val="00E56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E2913D-4334-0D4C-8077-2D593519B60B}"/>
              </a:ext>
            </a:extLst>
          </p:cNvPr>
          <p:cNvSpPr txBox="1"/>
          <p:nvPr/>
        </p:nvSpPr>
        <p:spPr>
          <a:xfrm>
            <a:off x="4361855" y="4507071"/>
            <a:ext cx="801823" cy="369332"/>
          </a:xfrm>
          <a:prstGeom prst="rect">
            <a:avLst/>
          </a:prstGeom>
          <a:solidFill>
            <a:srgbClr val="2F2F2F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F66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IEMN</a:t>
            </a:r>
            <a:endParaRPr lang="fr-FR" b="1" dirty="0">
              <a:solidFill>
                <a:srgbClr val="00F66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5A0DE8C-63F2-6248-AB3C-DFCBC14E7D39}"/>
              </a:ext>
            </a:extLst>
          </p:cNvPr>
          <p:cNvSpPr txBox="1"/>
          <p:nvPr/>
        </p:nvSpPr>
        <p:spPr>
          <a:xfrm>
            <a:off x="6405962" y="1002760"/>
            <a:ext cx="13052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Stefano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Sébastien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Gwennaelle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Claire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Cédric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Pierre</a:t>
            </a:r>
          </a:p>
          <a:p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Hajar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Florian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Romain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05DFE52-ECB2-F149-B176-392A40E0A6F9}"/>
              </a:ext>
            </a:extLst>
          </p:cNvPr>
          <p:cNvSpPr txBox="1"/>
          <p:nvPr/>
        </p:nvSpPr>
        <p:spPr>
          <a:xfrm>
            <a:off x="7702306" y="1016150"/>
            <a:ext cx="11352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Guillaume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Agnès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Maria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Charles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Clément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Nadia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Sylvain</a:t>
            </a:r>
          </a:p>
          <a:p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Kebede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Andrzej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CF997768-31D0-5045-9F13-F6F4C97E4B84}"/>
              </a:ext>
            </a:extLst>
          </p:cNvPr>
          <p:cNvSpPr/>
          <p:nvPr/>
        </p:nvSpPr>
        <p:spPr>
          <a:xfrm>
            <a:off x="6261419" y="812119"/>
            <a:ext cx="2603759" cy="2616881"/>
          </a:xfrm>
          <a:prstGeom prst="roundRect">
            <a:avLst/>
          </a:prstGeom>
          <a:noFill/>
          <a:ln w="57150" cmpd="tri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051E45-BA0E-A24B-9F6F-648F49A1B5A0}"/>
              </a:ext>
            </a:extLst>
          </p:cNvPr>
          <p:cNvSpPr txBox="1"/>
          <p:nvPr/>
        </p:nvSpPr>
        <p:spPr>
          <a:xfrm>
            <a:off x="6783163" y="602701"/>
            <a:ext cx="1000595" cy="369332"/>
          </a:xfrm>
          <a:prstGeom prst="rect">
            <a:avLst/>
          </a:prstGeom>
          <a:solidFill>
            <a:srgbClr val="2F2F2F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Doc</a:t>
            </a:r>
            <a:endParaRPr lang="fr-FR" b="1" dirty="0">
              <a:solidFill>
                <a:srgbClr val="FF000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7CFFDF-5486-8540-A6EC-A6EE685883D8}"/>
              </a:ext>
            </a:extLst>
          </p:cNvPr>
          <p:cNvSpPr txBox="1"/>
          <p:nvPr/>
        </p:nvSpPr>
        <p:spPr>
          <a:xfrm>
            <a:off x="9512455" y="2777366"/>
            <a:ext cx="1305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Philippe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Pascale N.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Maryline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Bruno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DB4A4CB7-584C-CB41-9F8F-2554ADD7580B}"/>
              </a:ext>
            </a:extLst>
          </p:cNvPr>
          <p:cNvSpPr/>
          <p:nvPr/>
        </p:nvSpPr>
        <p:spPr>
          <a:xfrm>
            <a:off x="9355383" y="2612464"/>
            <a:ext cx="2425228" cy="1258679"/>
          </a:xfrm>
          <a:prstGeom prst="roundRect">
            <a:avLst/>
          </a:prstGeom>
          <a:noFill/>
          <a:ln w="57150" cmpd="tri">
            <a:solidFill>
              <a:srgbClr val="FEB3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08ED52E-885A-4349-B9EF-5B3EE1AF4F4D}"/>
              </a:ext>
            </a:extLst>
          </p:cNvPr>
          <p:cNvSpPr txBox="1"/>
          <p:nvPr/>
        </p:nvSpPr>
        <p:spPr>
          <a:xfrm>
            <a:off x="9452198" y="2420057"/>
            <a:ext cx="1257075" cy="369332"/>
          </a:xfrm>
          <a:prstGeom prst="rect">
            <a:avLst/>
          </a:prstGeom>
          <a:solidFill>
            <a:srgbClr val="2F2F2F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DA75A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Admin</a:t>
            </a:r>
            <a:endParaRPr lang="fr-FR" b="1" dirty="0">
              <a:solidFill>
                <a:srgbClr val="EDA75A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FAC6189-F5BC-904C-BC24-6B468D9DD201}"/>
              </a:ext>
            </a:extLst>
          </p:cNvPr>
          <p:cNvSpPr txBox="1"/>
          <p:nvPr/>
        </p:nvSpPr>
        <p:spPr>
          <a:xfrm>
            <a:off x="9337424" y="1027967"/>
            <a:ext cx="8695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Cécile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Etienne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Vincent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Pierre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5532F77A-9A15-4D4C-A9E9-21356B107BE3}"/>
              </a:ext>
            </a:extLst>
          </p:cNvPr>
          <p:cNvSpPr/>
          <p:nvPr/>
        </p:nvSpPr>
        <p:spPr>
          <a:xfrm>
            <a:off x="9096213" y="835787"/>
            <a:ext cx="1340432" cy="1453126"/>
          </a:xfrm>
          <a:prstGeom prst="roundRect">
            <a:avLst/>
          </a:prstGeom>
          <a:noFill/>
          <a:ln w="57150" cmpd="tri">
            <a:solidFill>
              <a:srgbClr val="00BF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BF3BE6-CCE5-8340-9305-A2F17D6D7FD2}"/>
              </a:ext>
            </a:extLst>
          </p:cNvPr>
          <p:cNvSpPr txBox="1"/>
          <p:nvPr/>
        </p:nvSpPr>
        <p:spPr>
          <a:xfrm>
            <a:off x="9149855" y="652250"/>
            <a:ext cx="1210588" cy="369332"/>
          </a:xfrm>
          <a:prstGeom prst="rect">
            <a:avLst/>
          </a:prstGeom>
          <a:solidFill>
            <a:srgbClr val="2F2F2F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C0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 piscine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06797B-AA56-C945-9A85-F5D0752587A8}"/>
              </a:ext>
            </a:extLst>
          </p:cNvPr>
          <p:cNvSpPr txBox="1"/>
          <p:nvPr/>
        </p:nvSpPr>
        <p:spPr>
          <a:xfrm>
            <a:off x="10816062" y="911513"/>
            <a:ext cx="10778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Bénédicte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Nicolas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Dominique</a:t>
            </a:r>
          </a:p>
          <a:p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Lamis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Eric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DA300CC5-8E73-4F41-BBE4-63355D86DC63}"/>
              </a:ext>
            </a:extLst>
          </p:cNvPr>
          <p:cNvSpPr/>
          <p:nvPr/>
        </p:nvSpPr>
        <p:spPr>
          <a:xfrm>
            <a:off x="10657857" y="815598"/>
            <a:ext cx="1366209" cy="1453126"/>
          </a:xfrm>
          <a:prstGeom prst="roundRect">
            <a:avLst/>
          </a:prstGeom>
          <a:noFill/>
          <a:ln w="57150" cmpd="tri">
            <a:solidFill>
              <a:srgbClr val="FFDF69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F2175FD-833C-6C45-89F3-76358FA237FC}"/>
              </a:ext>
            </a:extLst>
          </p:cNvPr>
          <p:cNvSpPr txBox="1"/>
          <p:nvPr/>
        </p:nvSpPr>
        <p:spPr>
          <a:xfrm>
            <a:off x="10759521" y="596304"/>
            <a:ext cx="1109599" cy="369332"/>
          </a:xfrm>
          <a:prstGeom prst="rect">
            <a:avLst/>
          </a:prstGeom>
          <a:solidFill>
            <a:srgbClr val="2F2F2F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DE67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zicos</a:t>
            </a:r>
            <a:endParaRPr lang="fr-FR" b="1" dirty="0">
              <a:solidFill>
                <a:srgbClr val="FFDE67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F0A3A51-F783-A445-B3FF-DEEA7E12C399}"/>
              </a:ext>
            </a:extLst>
          </p:cNvPr>
          <p:cNvSpPr txBox="1"/>
          <p:nvPr/>
        </p:nvSpPr>
        <p:spPr>
          <a:xfrm>
            <a:off x="3745314" y="3005034"/>
            <a:ext cx="2163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Alexandre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Delga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Jean-Luc Reverchon</a:t>
            </a:r>
          </a:p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Stefano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Barberi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Jean-François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Lampin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543A0924-EF26-9E43-B332-AF2FA183E70B}"/>
              </a:ext>
            </a:extLst>
          </p:cNvPr>
          <p:cNvSpPr/>
          <p:nvPr/>
        </p:nvSpPr>
        <p:spPr>
          <a:xfrm>
            <a:off x="3673445" y="2892601"/>
            <a:ext cx="2307363" cy="1305692"/>
          </a:xfrm>
          <a:prstGeom prst="roundRect">
            <a:avLst/>
          </a:prstGeom>
          <a:noFill/>
          <a:ln w="57150" cmpd="tri">
            <a:solidFill>
              <a:srgbClr val="C258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091110E-14A5-5C48-A85B-F69F87736C74}"/>
              </a:ext>
            </a:extLst>
          </p:cNvPr>
          <p:cNvSpPr txBox="1"/>
          <p:nvPr/>
        </p:nvSpPr>
        <p:spPr>
          <a:xfrm>
            <a:off x="4327891" y="2679654"/>
            <a:ext cx="931665" cy="369332"/>
          </a:xfrm>
          <a:prstGeom prst="rect">
            <a:avLst/>
          </a:prstGeom>
          <a:solidFill>
            <a:srgbClr val="2F2F2F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159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VIP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BDD50A0-981B-3544-9066-18B57122735B}"/>
              </a:ext>
            </a:extLst>
          </p:cNvPr>
          <p:cNvSpPr txBox="1"/>
          <p:nvPr/>
        </p:nvSpPr>
        <p:spPr>
          <a:xfrm>
            <a:off x="6512594" y="3921013"/>
            <a:ext cx="2200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Jean-Pierre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Vilcot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Philippe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Christol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Maria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Tchnernycheva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Juliette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Mangeney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Virginie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Zeninari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Rose-Marie Sauvage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3BA33296-186C-574D-B903-8D4323C788A0}"/>
              </a:ext>
            </a:extLst>
          </p:cNvPr>
          <p:cNvSpPr/>
          <p:nvPr/>
        </p:nvSpPr>
        <p:spPr>
          <a:xfrm>
            <a:off x="6405962" y="3780496"/>
            <a:ext cx="2307363" cy="1795521"/>
          </a:xfrm>
          <a:prstGeom prst="roundRect">
            <a:avLst/>
          </a:prstGeom>
          <a:noFill/>
          <a:ln w="57150" cmpd="tri">
            <a:solidFill>
              <a:srgbClr val="FF7B1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78E3BF9-F57C-C946-BE05-BD17AFCD16AD}"/>
              </a:ext>
            </a:extLst>
          </p:cNvPr>
          <p:cNvSpPr txBox="1"/>
          <p:nvPr/>
        </p:nvSpPr>
        <p:spPr>
          <a:xfrm>
            <a:off x="7049012" y="3562484"/>
            <a:ext cx="930576" cy="369332"/>
          </a:xfrm>
          <a:prstGeom prst="rect">
            <a:avLst/>
          </a:prstGeom>
          <a:solidFill>
            <a:srgbClr val="2F2F2F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7C1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 Jury</a:t>
            </a:r>
            <a:endParaRPr lang="fr-FR" b="1" dirty="0">
              <a:solidFill>
                <a:srgbClr val="FF7C13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97FC43-8C9C-8144-817B-B73E2A3266C4}"/>
              </a:ext>
            </a:extLst>
          </p:cNvPr>
          <p:cNvSpPr txBox="1"/>
          <p:nvPr/>
        </p:nvSpPr>
        <p:spPr>
          <a:xfrm>
            <a:off x="3844986" y="1112162"/>
            <a:ext cx="10334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Thomas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Mathurin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Axel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Virginie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Marco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E190173-1818-8A45-A664-C4D1FF36EA49}"/>
              </a:ext>
            </a:extLst>
          </p:cNvPr>
          <p:cNvSpPr/>
          <p:nvPr/>
        </p:nvSpPr>
        <p:spPr>
          <a:xfrm>
            <a:off x="3735095" y="870860"/>
            <a:ext cx="2241647" cy="1601655"/>
          </a:xfrm>
          <a:prstGeom prst="roundRect">
            <a:avLst/>
          </a:prstGeom>
          <a:noFill/>
          <a:ln w="57150" cmpd="tri">
            <a:solidFill>
              <a:srgbClr val="00FB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0F1CDB-E696-EA48-BF89-89C0EB4D2D90}"/>
              </a:ext>
            </a:extLst>
          </p:cNvPr>
          <p:cNvSpPr txBox="1"/>
          <p:nvPr/>
        </p:nvSpPr>
        <p:spPr>
          <a:xfrm>
            <a:off x="3925473" y="673949"/>
            <a:ext cx="1745542" cy="369332"/>
          </a:xfrm>
          <a:prstGeom prst="rect">
            <a:avLst/>
          </a:prstGeom>
          <a:solidFill>
            <a:srgbClr val="2F2F2F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FC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 groupe MIR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DDAE19A-A005-644E-A106-812CD75FDABF}"/>
              </a:ext>
            </a:extLst>
          </p:cNvPr>
          <p:cNvSpPr txBox="1"/>
          <p:nvPr/>
        </p:nvSpPr>
        <p:spPr>
          <a:xfrm>
            <a:off x="4806351" y="1105791"/>
            <a:ext cx="11568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Rached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Federico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Alexandre</a:t>
            </a:r>
          </a:p>
          <a:p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Raouia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25E281D-61C5-A54A-91D1-1D8E604A1D33}"/>
              </a:ext>
            </a:extLst>
          </p:cNvPr>
          <p:cNvSpPr txBox="1"/>
          <p:nvPr/>
        </p:nvSpPr>
        <p:spPr>
          <a:xfrm>
            <a:off x="1505313" y="5222446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Colin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CB7FC267-A451-454A-86A1-E8F358D0AE8E}"/>
              </a:ext>
            </a:extLst>
          </p:cNvPr>
          <p:cNvSpPr/>
          <p:nvPr/>
        </p:nvSpPr>
        <p:spPr>
          <a:xfrm>
            <a:off x="776372" y="5059754"/>
            <a:ext cx="2163477" cy="617696"/>
          </a:xfrm>
          <a:prstGeom prst="roundRect">
            <a:avLst/>
          </a:prstGeom>
          <a:noFill/>
          <a:ln w="57150" cmpd="tri">
            <a:solidFill>
              <a:srgbClr val="FC8AE8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44747"/>
                      <a:gd name="connsiteY0" fmla="*/ 524135 h 3983763"/>
                      <a:gd name="connsiteX1" fmla="*/ 524135 w 3144747"/>
                      <a:gd name="connsiteY1" fmla="*/ 0 h 3983763"/>
                      <a:gd name="connsiteX2" fmla="*/ 1264890 w 3144747"/>
                      <a:gd name="connsiteY2" fmla="*/ 0 h 3983763"/>
                      <a:gd name="connsiteX3" fmla="*/ 1942751 w 3144747"/>
                      <a:gd name="connsiteY3" fmla="*/ 0 h 3983763"/>
                      <a:gd name="connsiteX4" fmla="*/ 2620612 w 3144747"/>
                      <a:gd name="connsiteY4" fmla="*/ 0 h 3983763"/>
                      <a:gd name="connsiteX5" fmla="*/ 3144747 w 3144747"/>
                      <a:gd name="connsiteY5" fmla="*/ 524135 h 3983763"/>
                      <a:gd name="connsiteX6" fmla="*/ 3144747 w 3144747"/>
                      <a:gd name="connsiteY6" fmla="*/ 1052524 h 3983763"/>
                      <a:gd name="connsiteX7" fmla="*/ 3144747 w 3144747"/>
                      <a:gd name="connsiteY7" fmla="*/ 1580912 h 3983763"/>
                      <a:gd name="connsiteX8" fmla="*/ 3144747 w 3144747"/>
                      <a:gd name="connsiteY8" fmla="*/ 2226721 h 3983763"/>
                      <a:gd name="connsiteX9" fmla="*/ 3144747 w 3144747"/>
                      <a:gd name="connsiteY9" fmla="*/ 2725755 h 3983763"/>
                      <a:gd name="connsiteX10" fmla="*/ 3144747 w 3144747"/>
                      <a:gd name="connsiteY10" fmla="*/ 3459628 h 3983763"/>
                      <a:gd name="connsiteX11" fmla="*/ 2620612 w 3144747"/>
                      <a:gd name="connsiteY11" fmla="*/ 3983763 h 3983763"/>
                      <a:gd name="connsiteX12" fmla="*/ 1984681 w 3144747"/>
                      <a:gd name="connsiteY12" fmla="*/ 3983763 h 3983763"/>
                      <a:gd name="connsiteX13" fmla="*/ 1243925 w 3144747"/>
                      <a:gd name="connsiteY13" fmla="*/ 3983763 h 3983763"/>
                      <a:gd name="connsiteX14" fmla="*/ 524135 w 3144747"/>
                      <a:gd name="connsiteY14" fmla="*/ 3983763 h 3983763"/>
                      <a:gd name="connsiteX15" fmla="*/ 0 w 3144747"/>
                      <a:gd name="connsiteY15" fmla="*/ 3459628 h 3983763"/>
                      <a:gd name="connsiteX16" fmla="*/ 0 w 3144747"/>
                      <a:gd name="connsiteY16" fmla="*/ 2843174 h 3983763"/>
                      <a:gd name="connsiteX17" fmla="*/ 0 w 3144747"/>
                      <a:gd name="connsiteY17" fmla="*/ 2344141 h 3983763"/>
                      <a:gd name="connsiteX18" fmla="*/ 0 w 3144747"/>
                      <a:gd name="connsiteY18" fmla="*/ 1815752 h 3983763"/>
                      <a:gd name="connsiteX19" fmla="*/ 0 w 3144747"/>
                      <a:gd name="connsiteY19" fmla="*/ 1169943 h 3983763"/>
                      <a:gd name="connsiteX20" fmla="*/ 0 w 3144747"/>
                      <a:gd name="connsiteY20" fmla="*/ 524135 h 3983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44747" h="3983763" extrusionOk="0">
                        <a:moveTo>
                          <a:pt x="0" y="524135"/>
                        </a:moveTo>
                        <a:cubicBezTo>
                          <a:pt x="-32664" y="214515"/>
                          <a:pt x="217736" y="6353"/>
                          <a:pt x="524135" y="0"/>
                        </a:cubicBezTo>
                        <a:cubicBezTo>
                          <a:pt x="873846" y="24150"/>
                          <a:pt x="1112772" y="36450"/>
                          <a:pt x="1264890" y="0"/>
                        </a:cubicBezTo>
                        <a:cubicBezTo>
                          <a:pt x="1417009" y="-36450"/>
                          <a:pt x="1684087" y="20521"/>
                          <a:pt x="1942751" y="0"/>
                        </a:cubicBezTo>
                        <a:cubicBezTo>
                          <a:pt x="2201415" y="-20521"/>
                          <a:pt x="2396811" y="-19757"/>
                          <a:pt x="2620612" y="0"/>
                        </a:cubicBezTo>
                        <a:cubicBezTo>
                          <a:pt x="2902201" y="-25391"/>
                          <a:pt x="3160979" y="174597"/>
                          <a:pt x="3144747" y="524135"/>
                        </a:cubicBezTo>
                        <a:cubicBezTo>
                          <a:pt x="3164401" y="645355"/>
                          <a:pt x="3148675" y="794336"/>
                          <a:pt x="3144747" y="1052524"/>
                        </a:cubicBezTo>
                        <a:cubicBezTo>
                          <a:pt x="3140819" y="1310712"/>
                          <a:pt x="3127142" y="1343360"/>
                          <a:pt x="3144747" y="1580912"/>
                        </a:cubicBezTo>
                        <a:cubicBezTo>
                          <a:pt x="3162352" y="1818464"/>
                          <a:pt x="3161525" y="2005048"/>
                          <a:pt x="3144747" y="2226721"/>
                        </a:cubicBezTo>
                        <a:cubicBezTo>
                          <a:pt x="3127969" y="2448394"/>
                          <a:pt x="3153580" y="2540141"/>
                          <a:pt x="3144747" y="2725755"/>
                        </a:cubicBezTo>
                        <a:cubicBezTo>
                          <a:pt x="3135914" y="2911369"/>
                          <a:pt x="3112926" y="3124010"/>
                          <a:pt x="3144747" y="3459628"/>
                        </a:cubicBezTo>
                        <a:cubicBezTo>
                          <a:pt x="3153787" y="3762556"/>
                          <a:pt x="2912207" y="4005750"/>
                          <a:pt x="2620612" y="3983763"/>
                        </a:cubicBezTo>
                        <a:cubicBezTo>
                          <a:pt x="2468796" y="3953932"/>
                          <a:pt x="2125642" y="4011592"/>
                          <a:pt x="1984681" y="3983763"/>
                        </a:cubicBezTo>
                        <a:cubicBezTo>
                          <a:pt x="1843720" y="3955934"/>
                          <a:pt x="1449173" y="3952325"/>
                          <a:pt x="1243925" y="3983763"/>
                        </a:cubicBezTo>
                        <a:cubicBezTo>
                          <a:pt x="1038677" y="4015201"/>
                          <a:pt x="745301" y="3967548"/>
                          <a:pt x="524135" y="3983763"/>
                        </a:cubicBezTo>
                        <a:cubicBezTo>
                          <a:pt x="188447" y="3940220"/>
                          <a:pt x="-11463" y="3731964"/>
                          <a:pt x="0" y="3459628"/>
                        </a:cubicBezTo>
                        <a:cubicBezTo>
                          <a:pt x="13429" y="3175330"/>
                          <a:pt x="6359" y="2969274"/>
                          <a:pt x="0" y="2843174"/>
                        </a:cubicBezTo>
                        <a:cubicBezTo>
                          <a:pt x="-6359" y="2717074"/>
                          <a:pt x="15361" y="2512012"/>
                          <a:pt x="0" y="2344141"/>
                        </a:cubicBezTo>
                        <a:cubicBezTo>
                          <a:pt x="-15361" y="2176270"/>
                          <a:pt x="19074" y="2050484"/>
                          <a:pt x="0" y="1815752"/>
                        </a:cubicBezTo>
                        <a:cubicBezTo>
                          <a:pt x="-19074" y="1581020"/>
                          <a:pt x="-2911" y="1386367"/>
                          <a:pt x="0" y="1169943"/>
                        </a:cubicBezTo>
                        <a:cubicBezTo>
                          <a:pt x="2911" y="953519"/>
                          <a:pt x="1821" y="666398"/>
                          <a:pt x="0" y="5241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7A563B2-59E0-B44D-8A9E-54100F4861A9}"/>
              </a:ext>
            </a:extLst>
          </p:cNvPr>
          <p:cNvSpPr txBox="1"/>
          <p:nvPr/>
        </p:nvSpPr>
        <p:spPr>
          <a:xfrm>
            <a:off x="860873" y="4849636"/>
            <a:ext cx="2013693" cy="369332"/>
          </a:xfrm>
          <a:prstGeom prst="rect">
            <a:avLst/>
          </a:prstGeom>
          <a:solidFill>
            <a:srgbClr val="2F2F2F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C8AE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Mention Spéciale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FFE24EB5-9B56-5E46-8BD2-19315E4FC9A3}"/>
              </a:ext>
            </a:extLst>
          </p:cNvPr>
          <p:cNvSpPr txBox="1"/>
          <p:nvPr/>
        </p:nvSpPr>
        <p:spPr>
          <a:xfrm>
            <a:off x="9030814" y="4236249"/>
            <a:ext cx="3161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Aux Enseignants, mes Amis, </a:t>
            </a:r>
          </a:p>
          <a:p>
            <a:r>
              <a:rPr lang="fr-FR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 Famille … et à Aline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1B2966C-BBA2-E245-B393-A453EE6FC473}"/>
              </a:ext>
            </a:extLst>
          </p:cNvPr>
          <p:cNvSpPr txBox="1"/>
          <p:nvPr/>
        </p:nvSpPr>
        <p:spPr>
          <a:xfrm>
            <a:off x="10700178" y="2757236"/>
            <a:ext cx="1305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Pascale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Isabelle</a:t>
            </a:r>
          </a:p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Olivier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AC21AE4-3797-9E43-8F41-517221F295E9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65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  <p:bldP spid="41" grpId="0" animBg="1"/>
      <p:bldP spid="40" grpId="0" animBg="1"/>
      <p:bldP spid="37" grpId="0" animBg="1"/>
      <p:bldP spid="39" grpId="0" animBg="1"/>
      <p:bldP spid="42" grpId="0" animBg="1"/>
      <p:bldP spid="34" grpId="0" animBg="1"/>
      <p:bldP spid="3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52</a:t>
            </a:fld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Saturation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CBD667-B14B-114D-8E33-D01A4065A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78" y="746580"/>
            <a:ext cx="6604000" cy="52482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FE12D3-ECDE-3F47-9339-963516E8517C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8139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53</a:t>
            </a:fld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Glacial Indifference" pitchFamily="2" charset="0"/>
              </a:rPr>
              <a:t>QCD Vs MCT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AC72AA4-A5AB-A741-974C-47F8D6A434C9}"/>
                  </a:ext>
                </a:extLst>
              </p:cNvPr>
              <p:cNvSpPr txBox="1"/>
              <p:nvPr/>
            </p:nvSpPr>
            <p:spPr>
              <a:xfrm>
                <a:off x="5999720" y="2990818"/>
                <a:ext cx="4790286" cy="1043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𝐿𝑂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</m:sub>
                                      </m:sSub>
                                      <m:r>
                                        <a:rPr lang="fr-F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𝐿𝑂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(−</m:t>
                                      </m:r>
                                      <m:sSub>
                                        <m:sSubPr>
                                          <m:ctrlPr>
                                            <a:rPr lang="fr-F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fr-F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𝐼𝑆𝐵</m:t>
                                          </m:r>
                                        </m:sub>
                                      </m:sSub>
                                      <m: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fr-F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fr-F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AC72AA4-A5AB-A741-974C-47F8D6A43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720" y="2990818"/>
                <a:ext cx="4790286" cy="1043299"/>
              </a:xfrm>
              <a:prstGeom prst="rect">
                <a:avLst/>
              </a:prstGeom>
              <a:blipFill>
                <a:blip r:embed="rId3"/>
                <a:stretch>
                  <a:fillRect l="-794" r="-1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F4F8F6E-26C9-6542-84B6-82E217C932C2}"/>
                  </a:ext>
                </a:extLst>
              </p:cNvPr>
              <p:cNvSpPr txBox="1"/>
              <p:nvPr/>
            </p:nvSpPr>
            <p:spPr>
              <a:xfrm>
                <a:off x="6506769" y="1791881"/>
                <a:ext cx="1323439" cy="397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  <m:sup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𝑄𝐶𝐷</m:t>
                          </m:r>
                        </m:sup>
                      </m:sSubSup>
                      <m:r>
                        <a:rPr lang="fr-FR" sz="22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1%</m:t>
                      </m:r>
                    </m:oMath>
                  </m:oMathPara>
                </a14:m>
                <a:endParaRPr lang="fr-FR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F4F8F6E-26C9-6542-84B6-82E217C93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769" y="1791881"/>
                <a:ext cx="1323439" cy="397096"/>
              </a:xfrm>
              <a:prstGeom prst="rect">
                <a:avLst/>
              </a:prstGeom>
              <a:blipFill>
                <a:blip r:embed="rId4"/>
                <a:stretch>
                  <a:fillRect l="-4762" r="-4762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72CEF35-D745-704A-8398-0DA37BE260D1}"/>
                  </a:ext>
                </a:extLst>
              </p:cNvPr>
              <p:cNvSpPr txBox="1"/>
              <p:nvPr/>
            </p:nvSpPr>
            <p:spPr>
              <a:xfrm>
                <a:off x="6506768" y="2305011"/>
                <a:ext cx="1651671" cy="345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  <m:sup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𝑀𝐶𝑇</m:t>
                          </m:r>
                        </m:sup>
                      </m:sSubSup>
                      <m:r>
                        <a:rPr lang="fr-FR" sz="22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1</m:t>
                      </m:r>
                      <m:r>
                        <a:rPr lang="fr-FR" sz="2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</m:t>
                      </m:r>
                      <m:r>
                        <a:rPr lang="fr-FR" sz="22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72CEF35-D745-704A-8398-0DA37BE26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768" y="2305011"/>
                <a:ext cx="1651671" cy="345223"/>
              </a:xfrm>
              <a:prstGeom prst="rect">
                <a:avLst/>
              </a:prstGeom>
              <a:blipFill>
                <a:blip r:embed="rId5"/>
                <a:stretch>
                  <a:fillRect l="-3817" t="-7143" r="-3817" b="-3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6CA7E91-00F2-EF49-948E-74B00B65D113}"/>
                  </a:ext>
                </a:extLst>
              </p:cNvPr>
              <p:cNvSpPr txBox="1"/>
              <p:nvPr/>
            </p:nvSpPr>
            <p:spPr>
              <a:xfrm>
                <a:off x="8814540" y="1791881"/>
                <a:ext cx="1340495" cy="3397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𝑄𝐶𝐷</m:t>
                          </m:r>
                        </m:sup>
                      </m:sSup>
                      <m:r>
                        <a:rPr lang="fr-FR" sz="22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fr-FR" sz="2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fr-FR" sz="2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fr-FR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6CA7E91-00F2-EF49-948E-74B00B65D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4540" y="1791881"/>
                <a:ext cx="1340495" cy="339708"/>
              </a:xfrm>
              <a:prstGeom prst="rect">
                <a:avLst/>
              </a:prstGeom>
              <a:blipFill>
                <a:blip r:embed="rId6"/>
                <a:stretch>
                  <a:fillRect l="-2830" t="-7407" r="-6604" b="-407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DF02317-8B7C-8E42-A71D-721E9FED1A4F}"/>
                  </a:ext>
                </a:extLst>
              </p:cNvPr>
              <p:cNvSpPr txBox="1"/>
              <p:nvPr/>
            </p:nvSpPr>
            <p:spPr>
              <a:xfrm>
                <a:off x="8814539" y="2305011"/>
                <a:ext cx="1575752" cy="3397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fr-F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𝑀𝐶𝑇</m:t>
                          </m:r>
                        </m:sup>
                      </m:sSup>
                      <m:r>
                        <a:rPr lang="fr-FR" sz="22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fr-FR" sz="2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fr-FR" sz="2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fr-FR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DF02317-8B7C-8E42-A71D-721E9FED1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4539" y="2305011"/>
                <a:ext cx="1575752" cy="339708"/>
              </a:xfrm>
              <a:prstGeom prst="rect">
                <a:avLst/>
              </a:prstGeom>
              <a:blipFill>
                <a:blip r:embed="rId7"/>
                <a:stretch>
                  <a:fillRect l="-2419" t="-7143" r="-2419" b="-3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A071DE12-8371-B940-96BC-F07EE9C970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88" r="6898" b="10982"/>
          <a:stretch/>
        </p:blipFill>
        <p:spPr>
          <a:xfrm>
            <a:off x="1714350" y="1679059"/>
            <a:ext cx="2990032" cy="23536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38255F4-5AB9-E949-85D7-E6297B8AB347}"/>
              </a:ext>
            </a:extLst>
          </p:cNvPr>
          <p:cNvSpPr txBox="1"/>
          <p:nvPr/>
        </p:nvSpPr>
        <p:spPr>
          <a:xfrm>
            <a:off x="1612134" y="1116310"/>
            <a:ext cx="319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EFFETS DE SURFACES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4A25231-9A95-3446-A076-045F146692DB}"/>
              </a:ext>
            </a:extLst>
          </p:cNvPr>
          <p:cNvSpPr txBox="1"/>
          <p:nvPr/>
        </p:nvSpPr>
        <p:spPr>
          <a:xfrm>
            <a:off x="7749172" y="4784597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REACH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392DEF-8507-3D47-938B-D04B3DE117B7}"/>
              </a:ext>
            </a:extLst>
          </p:cNvPr>
          <p:cNvSpPr txBox="1"/>
          <p:nvPr/>
        </p:nvSpPr>
        <p:spPr>
          <a:xfrm>
            <a:off x="2716057" y="4784597"/>
            <a:ext cx="98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COÛT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355775-4F93-3C45-B8D3-3B62E586BCA7}"/>
              </a:ext>
            </a:extLst>
          </p:cNvPr>
          <p:cNvSpPr txBox="1"/>
          <p:nvPr/>
        </p:nvSpPr>
        <p:spPr>
          <a:xfrm>
            <a:off x="7309276" y="1116310"/>
            <a:ext cx="202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SATURATION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44B38A-0C57-EF46-B4E5-4E3D051DF148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9402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>
            <a:extLst>
              <a:ext uri="{FF2B5EF4-FFF2-40B4-BE49-F238E27FC236}">
                <a16:creationId xmlns:a16="http://schemas.microsoft.com/office/drawing/2014/main" id="{3DECB6AE-08CF-6D49-85F5-A8C2AD66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69"/>
          <a:stretch/>
        </p:blipFill>
        <p:spPr>
          <a:xfrm>
            <a:off x="1305427" y="3119717"/>
            <a:ext cx="4182798" cy="283515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54</a:t>
            </a:fld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Gradient aux interfaces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36E3E20-F285-B84A-8830-0A23B5C21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457" y="1235958"/>
            <a:ext cx="5230091" cy="41563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889F15-96B4-7E4B-9651-F0535797C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89" b="18386"/>
          <a:stretch/>
        </p:blipFill>
        <p:spPr>
          <a:xfrm>
            <a:off x="1070847" y="761482"/>
            <a:ext cx="4444668" cy="20032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00A299-8597-5E40-BE1B-ABA3B48A398F}"/>
              </a:ext>
            </a:extLst>
          </p:cNvPr>
          <p:cNvSpPr/>
          <p:nvPr/>
        </p:nvSpPr>
        <p:spPr>
          <a:xfrm>
            <a:off x="2438837" y="711771"/>
            <a:ext cx="379591" cy="274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AF13AEC-C9B6-9948-8B02-523FB7F4E30F}"/>
              </a:ext>
            </a:extLst>
          </p:cNvPr>
          <p:cNvSpPr txBox="1"/>
          <p:nvPr/>
        </p:nvSpPr>
        <p:spPr>
          <a:xfrm>
            <a:off x="2465610" y="614247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BigNoodleTitling" panose="02000708030402040100" pitchFamily="2" charset="77"/>
              </a:rPr>
              <a:t>B</a:t>
            </a:r>
            <a:r>
              <a:rPr lang="fr-FR" sz="2000" baseline="-25000" dirty="0">
                <a:latin typeface="BigNoodleTitling" panose="02000708030402040100" pitchFamily="2" charset="77"/>
              </a:rPr>
              <a:t>5</a:t>
            </a:r>
            <a:endParaRPr lang="fr-FR" sz="2000" dirty="0">
              <a:latin typeface="BigNoodleTitling" panose="02000708030402040100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5635EA-FB81-BA4F-9CC8-9907DE93446A}"/>
              </a:ext>
            </a:extLst>
          </p:cNvPr>
          <p:cNvSpPr/>
          <p:nvPr/>
        </p:nvSpPr>
        <p:spPr>
          <a:xfrm>
            <a:off x="3080663" y="2839160"/>
            <a:ext cx="379591" cy="274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5D15713-B1E3-2F40-BB78-5AFEB74475EE}"/>
              </a:ext>
            </a:extLst>
          </p:cNvPr>
          <p:cNvSpPr txBox="1"/>
          <p:nvPr/>
        </p:nvSpPr>
        <p:spPr>
          <a:xfrm>
            <a:off x="3100509" y="2741636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BigNoodleTitling" panose="02000708030402040100" pitchFamily="2" charset="77"/>
              </a:rPr>
              <a:t>B</a:t>
            </a:r>
            <a:r>
              <a:rPr lang="fr-FR" sz="2000" baseline="-25000" dirty="0">
                <a:latin typeface="BigNoodleTitling" panose="02000708030402040100" pitchFamily="2" charset="77"/>
              </a:rPr>
              <a:t>4</a:t>
            </a:r>
            <a:endParaRPr lang="fr-FR" sz="2000" dirty="0">
              <a:latin typeface="BigNoodleTitling" panose="02000708030402040100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E9AED4-A735-2247-BB50-4FE5DB0593B5}"/>
              </a:ext>
            </a:extLst>
          </p:cNvPr>
          <p:cNvSpPr/>
          <p:nvPr/>
        </p:nvSpPr>
        <p:spPr>
          <a:xfrm>
            <a:off x="3590185" y="613468"/>
            <a:ext cx="379591" cy="274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2132E4A-075D-4F44-85D6-63E0F8B529CB}"/>
              </a:ext>
            </a:extLst>
          </p:cNvPr>
          <p:cNvSpPr txBox="1"/>
          <p:nvPr/>
        </p:nvSpPr>
        <p:spPr>
          <a:xfrm>
            <a:off x="3603104" y="515944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BigNoodleTitling" panose="02000708030402040100" pitchFamily="2" charset="77"/>
              </a:rPr>
              <a:t>B</a:t>
            </a:r>
            <a:r>
              <a:rPr lang="fr-FR" sz="2000" baseline="-25000" dirty="0">
                <a:latin typeface="BigNoodleTitling" panose="02000708030402040100" pitchFamily="2" charset="77"/>
              </a:rPr>
              <a:t>3</a:t>
            </a:r>
            <a:endParaRPr lang="fr-FR" sz="2000" dirty="0">
              <a:latin typeface="BigNoodleTitling" panose="02000708030402040100" pitchFamily="2" charset="77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0FB5220-3085-1E43-931D-1B2DD5C5AFAA}"/>
              </a:ext>
            </a:extLst>
          </p:cNvPr>
          <p:cNvCxnSpPr/>
          <p:nvPr/>
        </p:nvCxnSpPr>
        <p:spPr>
          <a:xfrm flipH="1">
            <a:off x="9091448" y="1019672"/>
            <a:ext cx="462455" cy="3850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9CBBD413-2483-4C4E-805A-6E67A76011E8}"/>
              </a:ext>
            </a:extLst>
          </p:cNvPr>
          <p:cNvSpPr txBox="1"/>
          <p:nvPr/>
        </p:nvSpPr>
        <p:spPr>
          <a:xfrm>
            <a:off x="9192340" y="467454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B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5      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    B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4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 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213053D-E781-C749-860B-960922486417}"/>
              </a:ext>
            </a:extLst>
          </p:cNvPr>
          <p:cNvCxnSpPr>
            <a:cxnSpLocks/>
          </p:cNvCxnSpPr>
          <p:nvPr/>
        </p:nvCxnSpPr>
        <p:spPr>
          <a:xfrm flipV="1">
            <a:off x="9553903" y="792756"/>
            <a:ext cx="333771" cy="659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1AFEEB1-5C75-E140-BF68-631A7CEB46B4}"/>
              </a:ext>
            </a:extLst>
          </p:cNvPr>
          <p:cNvCxnSpPr>
            <a:cxnSpLocks/>
          </p:cNvCxnSpPr>
          <p:nvPr/>
        </p:nvCxnSpPr>
        <p:spPr>
          <a:xfrm flipH="1" flipV="1">
            <a:off x="10328617" y="2531838"/>
            <a:ext cx="460869" cy="692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195BCC2-0687-DC48-B4F0-6C0AFD90946B}"/>
              </a:ext>
            </a:extLst>
          </p:cNvPr>
          <p:cNvSpPr txBox="1"/>
          <p:nvPr/>
        </p:nvSpPr>
        <p:spPr>
          <a:xfrm>
            <a:off x="10864309" y="2327718"/>
            <a:ext cx="1156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B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5      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     B</a:t>
            </a:r>
            <a:r>
              <a:rPr lang="fr-FR" sz="2800" baseline="-250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3</a:t>
            </a:r>
            <a:endParaRPr lang="fr-FR" sz="2800" dirty="0">
              <a:solidFill>
                <a:schemeClr val="bg1">
                  <a:lumMod val="95000"/>
                </a:schemeClr>
              </a:solidFill>
              <a:latin typeface="BigNoodleTitling" panose="02000708030402040100" pitchFamily="2" charset="77"/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1E19024-131B-8E4D-9D95-F0A2B4714C89}"/>
              </a:ext>
            </a:extLst>
          </p:cNvPr>
          <p:cNvCxnSpPr>
            <a:cxnSpLocks/>
          </p:cNvCxnSpPr>
          <p:nvPr/>
        </p:nvCxnSpPr>
        <p:spPr>
          <a:xfrm flipV="1">
            <a:off x="11227868" y="2601122"/>
            <a:ext cx="333771" cy="659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5E42EBD0-26D1-A04A-958D-17D76861C5C8}"/>
              </a:ext>
            </a:extLst>
          </p:cNvPr>
          <p:cNvSpPr txBox="1"/>
          <p:nvPr/>
        </p:nvSpPr>
        <p:spPr>
          <a:xfrm>
            <a:off x="296376" y="1527982"/>
            <a:ext cx="53091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0V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1331EF-B93B-A943-99D2-CBDB6DA339A8}"/>
              </a:ext>
            </a:extLst>
          </p:cNvPr>
          <p:cNvSpPr/>
          <p:nvPr/>
        </p:nvSpPr>
        <p:spPr>
          <a:xfrm>
            <a:off x="2460821" y="2940590"/>
            <a:ext cx="379591" cy="274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4E1FB99-5026-444B-B3DD-AA13472998E1}"/>
              </a:ext>
            </a:extLst>
          </p:cNvPr>
          <p:cNvSpPr txBox="1"/>
          <p:nvPr/>
        </p:nvSpPr>
        <p:spPr>
          <a:xfrm>
            <a:off x="2480667" y="2843066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BigNoodleTitling" panose="02000708030402040100" pitchFamily="2" charset="77"/>
              </a:rPr>
              <a:t>B</a:t>
            </a:r>
            <a:r>
              <a:rPr lang="fr-FR" sz="2000" baseline="-25000" dirty="0">
                <a:latin typeface="BigNoodleTitling" panose="02000708030402040100" pitchFamily="2" charset="77"/>
              </a:rPr>
              <a:t>5</a:t>
            </a:r>
            <a:endParaRPr lang="fr-FR" sz="2000" dirty="0">
              <a:latin typeface="BigNoodleTitling" panose="02000708030402040100" pitchFamily="2" charset="77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C474C01-DF90-B044-B16F-9331B78FBF43}"/>
              </a:ext>
            </a:extLst>
          </p:cNvPr>
          <p:cNvSpPr txBox="1"/>
          <p:nvPr/>
        </p:nvSpPr>
        <p:spPr>
          <a:xfrm>
            <a:off x="159679" y="3945554"/>
            <a:ext cx="88838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-0.4V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81C138-4140-D54F-81F2-2834F38526D8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8787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55</a:t>
            </a:fld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Optimisation GEN2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E8A0EA-50FB-FB49-A84B-FA4FF8B66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75"/>
          <a:stretch/>
        </p:blipFill>
        <p:spPr>
          <a:xfrm>
            <a:off x="2041566" y="3429000"/>
            <a:ext cx="2307710" cy="15269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B961BA-11A4-5944-85F0-D3BB8097F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8" t="63468" r="63905" b="17248"/>
          <a:stretch/>
        </p:blipFill>
        <p:spPr>
          <a:xfrm>
            <a:off x="2041566" y="1495351"/>
            <a:ext cx="2307710" cy="1600235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D7158B4F-E27F-2441-BD42-35B9C7683492}"/>
              </a:ext>
            </a:extLst>
          </p:cNvPr>
          <p:cNvSpPr txBox="1"/>
          <p:nvPr/>
        </p:nvSpPr>
        <p:spPr>
          <a:xfrm>
            <a:off x="2215531" y="1070534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GEN1 300nm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856154A-FDFF-5744-9920-12E2FE2AAE20}"/>
              </a:ext>
            </a:extLst>
          </p:cNvPr>
          <p:cNvSpPr txBox="1"/>
          <p:nvPr/>
        </p:nvSpPr>
        <p:spPr>
          <a:xfrm>
            <a:off x="2282921" y="5084720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GEN2 700nm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DB7ECFF-7FED-1E4E-B9A2-2F411B50D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925" y="970642"/>
            <a:ext cx="4754628" cy="45342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913A5C1-09F4-BD4A-A3A6-A341CA3F2160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92289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44522B-912B-B946-8473-D7DD89AD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56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0C6D0B-93ED-F646-874E-F80B538380F7}"/>
              </a:ext>
            </a:extLst>
          </p:cNvPr>
          <p:cNvSpPr txBox="1"/>
          <p:nvPr/>
        </p:nvSpPr>
        <p:spPr>
          <a:xfrm>
            <a:off x="0" y="5769352"/>
            <a:ext cx="1485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Source: M.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Lagrée</a:t>
            </a:r>
            <a:endParaRPr lang="fr-FR" sz="12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95F4C2-DBEF-EF47-ADA1-0E8E82BE8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2" y="484811"/>
            <a:ext cx="7191756" cy="553212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227DDEB2-2FD4-6243-B06D-B8F51459A080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Taux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C3EF9F-810A-A14A-8987-FF478962994B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650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DBCF51-E7B0-6F48-B59F-4603FCA7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6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4417D1-64F2-3346-A8D3-E326977688B9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380407A-69C0-1D45-AF97-092305D52FAC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8B20A2-2546-5745-A870-6669526D0EF2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détecteurs photoniques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825F021-AF72-A642-A4A4-E51DCF11336B}"/>
              </a:ext>
            </a:extLst>
          </p:cNvPr>
          <p:cNvSpPr txBox="1"/>
          <p:nvPr/>
        </p:nvSpPr>
        <p:spPr>
          <a:xfrm>
            <a:off x="1" y="786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F0"/>
                </a:solidFill>
                <a:latin typeface="Glacial Indifference" pitchFamily="2" charset="0"/>
              </a:rPr>
              <a:t>Détecteurs photoniques</a:t>
            </a:r>
          </a:p>
        </p:txBody>
      </p:sp>
      <p:sp>
        <p:nvSpPr>
          <p:cNvPr id="11" name="Flèche vers le bas 10">
            <a:extLst>
              <a:ext uri="{FF2B5EF4-FFF2-40B4-BE49-F238E27FC236}">
                <a16:creationId xmlns:a16="http://schemas.microsoft.com/office/drawing/2014/main" id="{B7325444-C198-2340-8706-9E049A72F92E}"/>
              </a:ext>
            </a:extLst>
          </p:cNvPr>
          <p:cNvSpPr/>
          <p:nvPr/>
        </p:nvSpPr>
        <p:spPr>
          <a:xfrm>
            <a:off x="1777359" y="1167489"/>
            <a:ext cx="360602" cy="383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8DBC2AD-F5DB-E749-9D20-C23ADE321A66}"/>
              </a:ext>
            </a:extLst>
          </p:cNvPr>
          <p:cNvSpPr txBox="1"/>
          <p:nvPr/>
        </p:nvSpPr>
        <p:spPr>
          <a:xfrm>
            <a:off x="721446" y="703754"/>
            <a:ext cx="255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Absorption d’un photon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400F949-0768-624C-83A9-F490AAD8C05C}"/>
              </a:ext>
            </a:extLst>
          </p:cNvPr>
          <p:cNvSpPr txBox="1"/>
          <p:nvPr/>
        </p:nvSpPr>
        <p:spPr>
          <a:xfrm>
            <a:off x="734069" y="1677477"/>
            <a:ext cx="235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Transition électronique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82DB7A9-5F7A-2244-902B-73AD6375C107}"/>
              </a:ext>
            </a:extLst>
          </p:cNvPr>
          <p:cNvGrpSpPr/>
          <p:nvPr/>
        </p:nvGrpSpPr>
        <p:grpSpPr>
          <a:xfrm>
            <a:off x="2323973" y="2869013"/>
            <a:ext cx="1836709" cy="2412619"/>
            <a:chOff x="2581149" y="3915384"/>
            <a:chExt cx="1517941" cy="1812636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7463971-D125-554D-9FA0-EF928E15C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40239"/>
            <a:stretch/>
          </p:blipFill>
          <p:spPr>
            <a:xfrm>
              <a:off x="2581149" y="3915384"/>
              <a:ext cx="1517941" cy="181263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5195DB3-AD44-3A4C-BA39-1D046D65ECA8}"/>
                </a:ext>
              </a:extLst>
            </p:cNvPr>
            <p:cNvSpPr/>
            <p:nvPr/>
          </p:nvSpPr>
          <p:spPr>
            <a:xfrm>
              <a:off x="2897204" y="4162987"/>
              <a:ext cx="471638" cy="351261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E725F6F-F57D-9A4D-A04A-D95D744A683C}"/>
                </a:ext>
              </a:extLst>
            </p:cNvPr>
            <p:cNvSpPr/>
            <p:nvPr/>
          </p:nvSpPr>
          <p:spPr>
            <a:xfrm>
              <a:off x="2851633" y="5116616"/>
              <a:ext cx="471638" cy="351261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A644351F-A946-3146-B9BF-D8E786F76D05}"/>
                </a:ext>
              </a:extLst>
            </p:cNvPr>
            <p:cNvSpPr txBox="1"/>
            <p:nvPr/>
          </p:nvSpPr>
          <p:spPr>
            <a:xfrm>
              <a:off x="2809984" y="4114941"/>
              <a:ext cx="58381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>
                  <a:solidFill>
                    <a:schemeClr val="bg1">
                      <a:lumMod val="95000"/>
                    </a:schemeClr>
                  </a:solidFill>
                </a:rPr>
                <a:t>Bandes</a:t>
              </a:r>
            </a:p>
            <a:p>
              <a:pPr algn="ctr"/>
              <a:r>
                <a:rPr lang="fr-FR" sz="1050">
                  <a:solidFill>
                    <a:schemeClr val="bg1">
                      <a:lumMod val="95000"/>
                    </a:schemeClr>
                  </a:solidFill>
                </a:rPr>
                <a:t> libres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60B6B331-0263-654F-8609-92702A1D33E4}"/>
                </a:ext>
              </a:extLst>
            </p:cNvPr>
            <p:cNvSpPr txBox="1"/>
            <p:nvPr/>
          </p:nvSpPr>
          <p:spPr>
            <a:xfrm>
              <a:off x="2830696" y="5019310"/>
              <a:ext cx="60465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>
                  <a:solidFill>
                    <a:schemeClr val="bg1">
                      <a:lumMod val="95000"/>
                    </a:schemeClr>
                  </a:solidFill>
                </a:rPr>
                <a:t>Bandes</a:t>
              </a:r>
            </a:p>
            <a:p>
              <a:pPr algn="ctr"/>
              <a:r>
                <a:rPr lang="fr-FR" sz="1050">
                  <a:solidFill>
                    <a:schemeClr val="bg1">
                      <a:lumMod val="95000"/>
                    </a:schemeClr>
                  </a:solidFill>
                </a:rPr>
                <a:t> pleines</a:t>
              </a:r>
            </a:p>
          </p:txBody>
        </p:sp>
      </p:grp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023C2431-C25F-344A-A16D-3CD18E08A0A4}"/>
              </a:ext>
            </a:extLst>
          </p:cNvPr>
          <p:cNvCxnSpPr>
            <a:cxnSpLocks/>
          </p:cNvCxnSpPr>
          <p:nvPr/>
        </p:nvCxnSpPr>
        <p:spPr>
          <a:xfrm>
            <a:off x="5563758" y="3777427"/>
            <a:ext cx="768959" cy="0"/>
          </a:xfrm>
          <a:prstGeom prst="line">
            <a:avLst/>
          </a:prstGeom>
          <a:ln w="22225">
            <a:solidFill>
              <a:srgbClr val="00B05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ED2555E4-D779-C741-BA61-A88D069FEC46}"/>
              </a:ext>
            </a:extLst>
          </p:cNvPr>
          <p:cNvSpPr txBox="1"/>
          <p:nvPr/>
        </p:nvSpPr>
        <p:spPr>
          <a:xfrm>
            <a:off x="4860755" y="2635077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>
                <a:solidFill>
                  <a:srgbClr val="00B050"/>
                </a:solidFill>
              </a:rPr>
              <a:t>SRH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3952C9F3-D3BD-B14C-A52F-3ED3A6C49002}"/>
              </a:ext>
            </a:extLst>
          </p:cNvPr>
          <p:cNvCxnSpPr>
            <a:cxnSpLocks/>
          </p:cNvCxnSpPr>
          <p:nvPr/>
        </p:nvCxnSpPr>
        <p:spPr>
          <a:xfrm flipV="1">
            <a:off x="4807081" y="1429253"/>
            <a:ext cx="0" cy="402610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none" w="med" len="med"/>
            <a:tailEnd type="stealth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ZoneTexte 78">
            <a:extLst>
              <a:ext uri="{FF2B5EF4-FFF2-40B4-BE49-F238E27FC236}">
                <a16:creationId xmlns:a16="http://schemas.microsoft.com/office/drawing/2014/main" id="{17621AD5-5D96-8543-AE66-EB6ACF19CA4A}"/>
              </a:ext>
            </a:extLst>
          </p:cNvPr>
          <p:cNvSpPr txBox="1"/>
          <p:nvPr/>
        </p:nvSpPr>
        <p:spPr>
          <a:xfrm>
            <a:off x="4489977" y="112278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>
                    <a:lumMod val="95000"/>
                  </a:schemeClr>
                </a:solidFill>
              </a:rPr>
              <a:t>E</a:t>
            </a:r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96CB37F2-119E-DA48-8F70-C52A0B7E8C15}"/>
              </a:ext>
            </a:extLst>
          </p:cNvPr>
          <p:cNvCxnSpPr>
            <a:cxnSpLocks/>
          </p:cNvCxnSpPr>
          <p:nvPr/>
        </p:nvCxnSpPr>
        <p:spPr>
          <a:xfrm>
            <a:off x="4742845" y="5377693"/>
            <a:ext cx="1975645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none" w="med" len="med"/>
            <a:tailEnd type="stealth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" name="Groupe 5">
            <a:extLst>
              <a:ext uri="{FF2B5EF4-FFF2-40B4-BE49-F238E27FC236}">
                <a16:creationId xmlns:a16="http://schemas.microsoft.com/office/drawing/2014/main" id="{3D8B4F45-511F-7F41-93CD-13A87A3B3F99}"/>
              </a:ext>
            </a:extLst>
          </p:cNvPr>
          <p:cNvGrpSpPr/>
          <p:nvPr/>
        </p:nvGrpSpPr>
        <p:grpSpPr>
          <a:xfrm>
            <a:off x="5695428" y="1999038"/>
            <a:ext cx="610978" cy="2641375"/>
            <a:chOff x="5695428" y="1999038"/>
            <a:chExt cx="610978" cy="2641375"/>
          </a:xfrm>
        </p:grpSpPr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431CB649-B205-E44C-9D9F-F1BB346060F2}"/>
                </a:ext>
              </a:extLst>
            </p:cNvPr>
            <p:cNvSpPr/>
            <p:nvPr/>
          </p:nvSpPr>
          <p:spPr>
            <a:xfrm rot="12075429">
              <a:off x="5695428" y="1999038"/>
              <a:ext cx="610978" cy="1777342"/>
            </a:xfrm>
            <a:prstGeom prst="arc">
              <a:avLst/>
            </a:prstGeom>
            <a:ln w="31750">
              <a:solidFill>
                <a:srgbClr val="00B050"/>
              </a:solidFill>
              <a:headEnd type="stealth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8BAADFFB-6C9E-A145-A9D0-9F836B2A2760}"/>
                </a:ext>
              </a:extLst>
            </p:cNvPr>
            <p:cNvSpPr/>
            <p:nvPr/>
          </p:nvSpPr>
          <p:spPr>
            <a:xfrm rot="11424100">
              <a:off x="5711130" y="3108188"/>
              <a:ext cx="268323" cy="1532225"/>
            </a:xfrm>
            <a:prstGeom prst="arc">
              <a:avLst/>
            </a:prstGeom>
            <a:ln w="31750">
              <a:solidFill>
                <a:srgbClr val="00B050"/>
              </a:solidFill>
              <a:headEnd type="stealth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FBC5F1F7-8136-9540-84B4-F339003D900E}"/>
                  </a:ext>
                </a:extLst>
              </p:cNvPr>
              <p:cNvSpPr txBox="1"/>
              <p:nvPr/>
            </p:nvSpPr>
            <p:spPr>
              <a:xfrm>
                <a:off x="6025318" y="3125625"/>
                <a:ext cx="10935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fr-FR" sz="2400" b="1" dirty="0">
                    <a:solidFill>
                      <a:srgbClr val="FF0000"/>
                    </a:solidFill>
                  </a:rPr>
                  <a:t> = E</a:t>
                </a:r>
                <a:r>
                  <a:rPr lang="fr-FR" sz="2400" b="1" baseline="-25000" dirty="0">
                    <a:solidFill>
                      <a:srgbClr val="FF0000"/>
                    </a:solidFill>
                  </a:rPr>
                  <a:t>g</a:t>
                </a:r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FBC5F1F7-8136-9540-84B4-F339003D9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318" y="3125625"/>
                <a:ext cx="1093569" cy="461665"/>
              </a:xfrm>
              <a:prstGeom prst="rect">
                <a:avLst/>
              </a:prstGeom>
              <a:blipFill>
                <a:blip r:embed="rId5"/>
                <a:stretch>
                  <a:fillRect l="-2299" t="-8108" r="-2299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0795D54E-AB21-954E-B939-F3DBC551B886}"/>
              </a:ext>
            </a:extLst>
          </p:cNvPr>
          <p:cNvCxnSpPr>
            <a:cxnSpLocks/>
          </p:cNvCxnSpPr>
          <p:nvPr/>
        </p:nvCxnSpPr>
        <p:spPr>
          <a:xfrm>
            <a:off x="5971907" y="2761922"/>
            <a:ext cx="1103578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C17D1963-833E-7740-8589-ED5E49BB474D}"/>
              </a:ext>
            </a:extLst>
          </p:cNvPr>
          <p:cNvCxnSpPr>
            <a:cxnSpLocks/>
          </p:cNvCxnSpPr>
          <p:nvPr/>
        </p:nvCxnSpPr>
        <p:spPr>
          <a:xfrm>
            <a:off x="5885712" y="4656897"/>
            <a:ext cx="1213936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Arc 129">
            <a:extLst>
              <a:ext uri="{FF2B5EF4-FFF2-40B4-BE49-F238E27FC236}">
                <a16:creationId xmlns:a16="http://schemas.microsoft.com/office/drawing/2014/main" id="{D539CC6F-E6F3-AB45-B210-1E7AC2AADA2B}"/>
              </a:ext>
            </a:extLst>
          </p:cNvPr>
          <p:cNvSpPr/>
          <p:nvPr/>
        </p:nvSpPr>
        <p:spPr>
          <a:xfrm rot="5400000">
            <a:off x="4696872" y="1000346"/>
            <a:ext cx="2520669" cy="983540"/>
          </a:xfrm>
          <a:prstGeom prst="arc">
            <a:avLst>
              <a:gd name="adj1" fmla="val 17178827"/>
              <a:gd name="adj2" fmla="val 4386107"/>
            </a:avLst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31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E3F0345F-3B04-304E-82DB-959B55435222}"/>
              </a:ext>
            </a:extLst>
          </p:cNvPr>
          <p:cNvSpPr/>
          <p:nvPr/>
        </p:nvSpPr>
        <p:spPr>
          <a:xfrm rot="16200000">
            <a:off x="5697738" y="4124772"/>
            <a:ext cx="551221" cy="1605783"/>
          </a:xfrm>
          <a:prstGeom prst="arc">
            <a:avLst>
              <a:gd name="adj1" fmla="val 17178827"/>
              <a:gd name="adj2" fmla="val 4386107"/>
            </a:avLst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31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id="{DF3181DD-043F-1C4D-B8EE-D78CF97BC15D}"/>
              </a:ext>
            </a:extLst>
          </p:cNvPr>
          <p:cNvSpPr/>
          <p:nvPr/>
        </p:nvSpPr>
        <p:spPr>
          <a:xfrm>
            <a:off x="5882895" y="2784035"/>
            <a:ext cx="195040" cy="1838171"/>
          </a:xfrm>
          <a:custGeom>
            <a:avLst/>
            <a:gdLst>
              <a:gd name="connsiteX0" fmla="*/ 116657 w 189255"/>
              <a:gd name="connsiteY0" fmla="*/ 2409371 h 2409371"/>
              <a:gd name="connsiteX1" fmla="*/ 7799 w 189255"/>
              <a:gd name="connsiteY1" fmla="*/ 2307771 h 2409371"/>
              <a:gd name="connsiteX2" fmla="*/ 167457 w 189255"/>
              <a:gd name="connsiteY2" fmla="*/ 2119086 h 2409371"/>
              <a:gd name="connsiteX3" fmla="*/ 15057 w 189255"/>
              <a:gd name="connsiteY3" fmla="*/ 1995714 h 2409371"/>
              <a:gd name="connsiteX4" fmla="*/ 160199 w 189255"/>
              <a:gd name="connsiteY4" fmla="*/ 1799771 h 2409371"/>
              <a:gd name="connsiteX5" fmla="*/ 22314 w 189255"/>
              <a:gd name="connsiteY5" fmla="*/ 1683657 h 2409371"/>
              <a:gd name="connsiteX6" fmla="*/ 167457 w 189255"/>
              <a:gd name="connsiteY6" fmla="*/ 1502228 h 2409371"/>
              <a:gd name="connsiteX7" fmla="*/ 29571 w 189255"/>
              <a:gd name="connsiteY7" fmla="*/ 1349828 h 2409371"/>
              <a:gd name="connsiteX8" fmla="*/ 189228 w 189255"/>
              <a:gd name="connsiteY8" fmla="*/ 1182914 h 2409371"/>
              <a:gd name="connsiteX9" fmla="*/ 15057 w 189255"/>
              <a:gd name="connsiteY9" fmla="*/ 1045028 h 2409371"/>
              <a:gd name="connsiteX10" fmla="*/ 138428 w 189255"/>
              <a:gd name="connsiteY10" fmla="*/ 856343 h 2409371"/>
              <a:gd name="connsiteX11" fmla="*/ 22314 w 189255"/>
              <a:gd name="connsiteY11" fmla="*/ 718457 h 2409371"/>
              <a:gd name="connsiteX12" fmla="*/ 167457 w 189255"/>
              <a:gd name="connsiteY12" fmla="*/ 587828 h 2409371"/>
              <a:gd name="connsiteX13" fmla="*/ 15057 w 189255"/>
              <a:gd name="connsiteY13" fmla="*/ 478971 h 2409371"/>
              <a:gd name="connsiteX14" fmla="*/ 152942 w 189255"/>
              <a:gd name="connsiteY14" fmla="*/ 312057 h 2409371"/>
              <a:gd name="connsiteX15" fmla="*/ 542 w 189255"/>
              <a:gd name="connsiteY15" fmla="*/ 195943 h 2409371"/>
              <a:gd name="connsiteX16" fmla="*/ 102142 w 189255"/>
              <a:gd name="connsiteY16" fmla="*/ 116114 h 2409371"/>
              <a:gd name="connsiteX17" fmla="*/ 102142 w 189255"/>
              <a:gd name="connsiteY17" fmla="*/ 0 h 240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9255" h="2409371">
                <a:moveTo>
                  <a:pt x="116657" y="2409371"/>
                </a:moveTo>
                <a:cubicBezTo>
                  <a:pt x="57994" y="2382761"/>
                  <a:pt x="-668" y="2356152"/>
                  <a:pt x="7799" y="2307771"/>
                </a:cubicBezTo>
                <a:cubicBezTo>
                  <a:pt x="16266" y="2259390"/>
                  <a:pt x="166247" y="2171095"/>
                  <a:pt x="167457" y="2119086"/>
                </a:cubicBezTo>
                <a:cubicBezTo>
                  <a:pt x="168667" y="2067077"/>
                  <a:pt x="16267" y="2048933"/>
                  <a:pt x="15057" y="1995714"/>
                </a:cubicBezTo>
                <a:cubicBezTo>
                  <a:pt x="13847" y="1942495"/>
                  <a:pt x="158990" y="1851780"/>
                  <a:pt x="160199" y="1799771"/>
                </a:cubicBezTo>
                <a:cubicBezTo>
                  <a:pt x="161408" y="1747762"/>
                  <a:pt x="21104" y="1733247"/>
                  <a:pt x="22314" y="1683657"/>
                </a:cubicBezTo>
                <a:cubicBezTo>
                  <a:pt x="23524" y="1634067"/>
                  <a:pt x="166248" y="1557866"/>
                  <a:pt x="167457" y="1502228"/>
                </a:cubicBezTo>
                <a:cubicBezTo>
                  <a:pt x="168666" y="1446590"/>
                  <a:pt x="25942" y="1403047"/>
                  <a:pt x="29571" y="1349828"/>
                </a:cubicBezTo>
                <a:cubicBezTo>
                  <a:pt x="33199" y="1296609"/>
                  <a:pt x="191647" y="1233714"/>
                  <a:pt x="189228" y="1182914"/>
                </a:cubicBezTo>
                <a:cubicBezTo>
                  <a:pt x="186809" y="1132114"/>
                  <a:pt x="23524" y="1099456"/>
                  <a:pt x="15057" y="1045028"/>
                </a:cubicBezTo>
                <a:cubicBezTo>
                  <a:pt x="6590" y="990600"/>
                  <a:pt x="137219" y="910771"/>
                  <a:pt x="138428" y="856343"/>
                </a:cubicBezTo>
                <a:cubicBezTo>
                  <a:pt x="139637" y="801915"/>
                  <a:pt x="17476" y="763209"/>
                  <a:pt x="22314" y="718457"/>
                </a:cubicBezTo>
                <a:cubicBezTo>
                  <a:pt x="27152" y="673705"/>
                  <a:pt x="168667" y="627742"/>
                  <a:pt x="167457" y="587828"/>
                </a:cubicBezTo>
                <a:cubicBezTo>
                  <a:pt x="166248" y="547914"/>
                  <a:pt x="17476" y="524933"/>
                  <a:pt x="15057" y="478971"/>
                </a:cubicBezTo>
                <a:cubicBezTo>
                  <a:pt x="12638" y="433009"/>
                  <a:pt x="155361" y="359228"/>
                  <a:pt x="152942" y="312057"/>
                </a:cubicBezTo>
                <a:cubicBezTo>
                  <a:pt x="150523" y="264886"/>
                  <a:pt x="9009" y="228600"/>
                  <a:pt x="542" y="195943"/>
                </a:cubicBezTo>
                <a:cubicBezTo>
                  <a:pt x="-7925" y="163286"/>
                  <a:pt x="85209" y="148771"/>
                  <a:pt x="102142" y="116114"/>
                </a:cubicBezTo>
                <a:cubicBezTo>
                  <a:pt x="119075" y="83457"/>
                  <a:pt x="110608" y="41728"/>
                  <a:pt x="102142" y="0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none"/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219B9F4-D3D6-E042-B3B3-ECE89EC1539F}"/>
              </a:ext>
            </a:extLst>
          </p:cNvPr>
          <p:cNvSpPr txBox="1"/>
          <p:nvPr/>
        </p:nvSpPr>
        <p:spPr>
          <a:xfrm>
            <a:off x="5980414" y="663552"/>
            <a:ext cx="43164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F0"/>
                </a:solidFill>
                <a:latin typeface="Glacial Indifference" pitchFamily="2" charset="0"/>
              </a:rPr>
              <a:t>Inter-bande </a:t>
            </a:r>
          </a:p>
          <a:p>
            <a:pPr algn="ctr"/>
            <a:r>
              <a:rPr lang="fr-FR" i="1" dirty="0">
                <a:solidFill>
                  <a:srgbClr val="00B0F0"/>
                </a:solidFill>
              </a:rPr>
              <a:t>(InSb, InGaAs et HgCdTe) </a:t>
            </a:r>
            <a:endParaRPr lang="fr-FR" sz="2800" i="1" dirty="0">
              <a:solidFill>
                <a:srgbClr val="00B0F0"/>
              </a:solidFill>
            </a:endParaRPr>
          </a:p>
          <a:p>
            <a:pPr algn="ctr"/>
            <a:endParaRPr lang="fr-FR" sz="2800" dirty="0">
              <a:solidFill>
                <a:srgbClr val="00B0F0"/>
              </a:solidFill>
              <a:latin typeface="Glacial Indifference" pitchFamily="2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D8A6A12-6B40-BF48-A4DD-7BC0237DB9EB}"/>
              </a:ext>
            </a:extLst>
          </p:cNvPr>
          <p:cNvSpPr txBox="1"/>
          <p:nvPr/>
        </p:nvSpPr>
        <p:spPr>
          <a:xfrm>
            <a:off x="6677040" y="5469203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chemeClr val="bg1">
                    <a:lumMod val="95000"/>
                  </a:schemeClr>
                </a:solidFill>
              </a:rPr>
              <a:t>k</a:t>
            </a:r>
            <a:r>
              <a:rPr lang="fr-FR" sz="1600" baseline="-25000">
                <a:solidFill>
                  <a:schemeClr val="bg1">
                    <a:lumMod val="95000"/>
                  </a:schemeClr>
                </a:solidFill>
              </a:rPr>
              <a:t>//</a:t>
            </a:r>
            <a:endParaRPr lang="fr-FR" sz="16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2150C9-7FDC-C143-839D-C903040F2046}"/>
              </a:ext>
            </a:extLst>
          </p:cNvPr>
          <p:cNvSpPr txBox="1"/>
          <p:nvPr/>
        </p:nvSpPr>
        <p:spPr>
          <a:xfrm>
            <a:off x="5757020" y="4738754"/>
            <a:ext cx="44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>
                    <a:lumMod val="65000"/>
                  </a:schemeClr>
                </a:solidFill>
              </a:rPr>
              <a:t>BV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9AC7082E-8F58-734A-AA06-02868283E7E9}"/>
              </a:ext>
            </a:extLst>
          </p:cNvPr>
          <p:cNvSpPr txBox="1"/>
          <p:nvPr/>
        </p:nvSpPr>
        <p:spPr>
          <a:xfrm>
            <a:off x="5733811" y="193479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>
                    <a:lumMod val="65000"/>
                  </a:schemeClr>
                </a:solidFill>
              </a:rPr>
              <a:t>BC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FCF1B82D-61B7-8542-9C3D-E021FDFA85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2" t="55713" r="61481" b="9511"/>
          <a:stretch/>
        </p:blipFill>
        <p:spPr>
          <a:xfrm>
            <a:off x="544906" y="4478178"/>
            <a:ext cx="1167612" cy="11682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D17B89F-BB2D-634B-AC16-3A06B0E33DE3}"/>
              </a:ext>
            </a:extLst>
          </p:cNvPr>
          <p:cNvSpPr/>
          <p:nvPr/>
        </p:nvSpPr>
        <p:spPr>
          <a:xfrm>
            <a:off x="606250" y="5354007"/>
            <a:ext cx="366089" cy="202165"/>
          </a:xfrm>
          <a:prstGeom prst="rect">
            <a:avLst/>
          </a:prstGeom>
          <a:solidFill>
            <a:schemeClr val="bg1">
              <a:lumMod val="50000"/>
              <a:alpha val="449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775367BD-CF29-2F45-A70D-2F9EC4F9AD17}"/>
              </a:ext>
            </a:extLst>
          </p:cNvPr>
          <p:cNvCxnSpPr>
            <a:cxnSpLocks/>
          </p:cNvCxnSpPr>
          <p:nvPr/>
        </p:nvCxnSpPr>
        <p:spPr>
          <a:xfrm flipH="1">
            <a:off x="606560" y="5537273"/>
            <a:ext cx="365779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A02398CC-6D7C-1B46-B157-A77793FD2CF3}"/>
              </a:ext>
            </a:extLst>
          </p:cNvPr>
          <p:cNvSpPr txBox="1"/>
          <p:nvPr/>
        </p:nvSpPr>
        <p:spPr>
          <a:xfrm>
            <a:off x="530461" y="5271546"/>
            <a:ext cx="532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  <a:cs typeface="Futura Medium" panose="020B0602020204020303" pitchFamily="34" charset="-79"/>
              </a:rPr>
              <a:t>2nm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969569-659A-314C-A6FC-74749754B9E3}"/>
              </a:ext>
            </a:extLst>
          </p:cNvPr>
          <p:cNvSpPr/>
          <p:nvPr/>
        </p:nvSpPr>
        <p:spPr>
          <a:xfrm>
            <a:off x="615875" y="653927"/>
            <a:ext cx="2615691" cy="14636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49D31E50-B14B-A749-A5D6-F64B73871404}"/>
                  </a:ext>
                </a:extLst>
              </p:cNvPr>
              <p:cNvSpPr txBox="1"/>
              <p:nvPr/>
            </p:nvSpPr>
            <p:spPr>
              <a:xfrm>
                <a:off x="4792982" y="2922770"/>
                <a:ext cx="7986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i="1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𝒏𝒔</m:t>
                    </m:r>
                  </m:oMath>
                </a14:m>
                <a:r>
                  <a:rPr lang="fr-FR" sz="1600" b="1" i="1" dirty="0">
                    <a:solidFill>
                      <a:srgbClr val="00B05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49D31E50-B14B-A749-A5D6-F64B73871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82" y="2922770"/>
                <a:ext cx="798617" cy="338554"/>
              </a:xfrm>
              <a:prstGeom prst="rect">
                <a:avLst/>
              </a:prstGeom>
              <a:blipFill>
                <a:blip r:embed="rId9"/>
                <a:stretch>
                  <a:fillRect l="-4688" t="-3571" r="-3125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>
            <a:extLst>
              <a:ext uri="{FF2B5EF4-FFF2-40B4-BE49-F238E27FC236}">
                <a16:creationId xmlns:a16="http://schemas.microsoft.com/office/drawing/2014/main" id="{FFDE28D1-E749-A842-92CD-735FCB6B89D4}"/>
              </a:ext>
            </a:extLst>
          </p:cNvPr>
          <p:cNvSpPr txBox="1"/>
          <p:nvPr/>
        </p:nvSpPr>
        <p:spPr>
          <a:xfrm>
            <a:off x="0" y="5769352"/>
            <a:ext cx="3118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 : C. Leong </a:t>
            </a:r>
            <a:r>
              <a:rPr lang="fr-FR" sz="1200" i="1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Nanophotonics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(2018)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A14371-E6AE-2F48-8A75-4E0ED788DF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91"/>
          <a:stretch/>
        </p:blipFill>
        <p:spPr>
          <a:xfrm>
            <a:off x="7155140" y="1752073"/>
            <a:ext cx="5040914" cy="3844392"/>
          </a:xfrm>
          <a:prstGeom prst="rect">
            <a:avLst/>
          </a:prstGeom>
        </p:spPr>
      </p:pic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50D480FC-765B-C34F-A713-3C1B38943DBE}"/>
              </a:ext>
            </a:extLst>
          </p:cNvPr>
          <p:cNvCxnSpPr>
            <a:cxnSpLocks/>
          </p:cNvCxnSpPr>
          <p:nvPr/>
        </p:nvCxnSpPr>
        <p:spPr>
          <a:xfrm>
            <a:off x="7136671" y="2813557"/>
            <a:ext cx="685" cy="174769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stealth" w="med" len="med"/>
            <a:tailEnd type="stealth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B0BF1BBD-2C16-C444-B7E1-3D7A4516E9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508" y="2520616"/>
            <a:ext cx="2143643" cy="1772006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E1214C30-8E30-0047-9429-D49465B69279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63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12" grpId="0"/>
      <p:bldP spid="111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DBCF51-E7B0-6F48-B59F-4603FCA7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7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4417D1-64F2-3346-A8D3-E326977688B9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8B20A2-2546-5745-A870-6669526D0EF2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détecteurs photoniques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E459EDCD-1817-E240-AE93-93D36E76E55D}"/>
              </a:ext>
            </a:extLst>
          </p:cNvPr>
          <p:cNvSpPr/>
          <p:nvPr/>
        </p:nvSpPr>
        <p:spPr>
          <a:xfrm rot="5400000">
            <a:off x="4682065" y="711400"/>
            <a:ext cx="2520669" cy="812843"/>
          </a:xfrm>
          <a:prstGeom prst="arc">
            <a:avLst>
              <a:gd name="adj1" fmla="val 17178827"/>
              <a:gd name="adj2" fmla="val 4386107"/>
            </a:avLst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31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75315D82-3EBC-4745-8B65-19313F5BD8C2}"/>
                  </a:ext>
                </a:extLst>
              </p:cNvPr>
              <p:cNvSpPr txBox="1"/>
              <p:nvPr/>
            </p:nvSpPr>
            <p:spPr>
              <a:xfrm>
                <a:off x="5310182" y="2820554"/>
                <a:ext cx="12634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fr-FR" sz="2400" b="1" dirty="0">
                    <a:solidFill>
                      <a:srgbClr val="FF0000"/>
                    </a:solidFill>
                  </a:rPr>
                  <a:t> = E</a:t>
                </a:r>
                <a:r>
                  <a:rPr lang="fr-FR" sz="2400" b="1" baseline="-25000" dirty="0">
                    <a:solidFill>
                      <a:srgbClr val="FF0000"/>
                    </a:solidFill>
                  </a:rPr>
                  <a:t>ISB</a:t>
                </a:r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75315D82-3EBC-4745-8B65-19313F5BD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182" y="2820554"/>
                <a:ext cx="1263487" cy="461665"/>
              </a:xfrm>
              <a:prstGeom prst="rect">
                <a:avLst/>
              </a:prstGeom>
              <a:blipFill>
                <a:blip r:embed="rId3"/>
                <a:stretch>
                  <a:fillRect l="-2000" t="-8108" r="-2000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Forme libre 89">
            <a:extLst>
              <a:ext uri="{FF2B5EF4-FFF2-40B4-BE49-F238E27FC236}">
                <a16:creationId xmlns:a16="http://schemas.microsoft.com/office/drawing/2014/main" id="{1AC142B2-FFE1-8E46-BBAF-CF20EE36CA8D}"/>
              </a:ext>
            </a:extLst>
          </p:cNvPr>
          <p:cNvSpPr/>
          <p:nvPr/>
        </p:nvSpPr>
        <p:spPr>
          <a:xfrm>
            <a:off x="5894532" y="2378252"/>
            <a:ext cx="95644" cy="355600"/>
          </a:xfrm>
          <a:custGeom>
            <a:avLst/>
            <a:gdLst>
              <a:gd name="connsiteX0" fmla="*/ 72812 w 95644"/>
              <a:gd name="connsiteY0" fmla="*/ 355600 h 355600"/>
              <a:gd name="connsiteX1" fmla="*/ 240 w 95644"/>
              <a:gd name="connsiteY1" fmla="*/ 254000 h 355600"/>
              <a:gd name="connsiteX2" fmla="*/ 94583 w 95644"/>
              <a:gd name="connsiteY2" fmla="*/ 188685 h 355600"/>
              <a:gd name="connsiteX3" fmla="*/ 51040 w 95644"/>
              <a:gd name="connsiteY3" fmla="*/ 123371 h 355600"/>
              <a:gd name="connsiteX4" fmla="*/ 51040 w 95644"/>
              <a:gd name="connsiteY4" fmla="*/ 43543 h 355600"/>
              <a:gd name="connsiteX5" fmla="*/ 51040 w 95644"/>
              <a:gd name="connsiteY5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44" h="355600">
                <a:moveTo>
                  <a:pt x="72812" y="355600"/>
                </a:moveTo>
                <a:cubicBezTo>
                  <a:pt x="34711" y="318709"/>
                  <a:pt x="-3389" y="281819"/>
                  <a:pt x="240" y="254000"/>
                </a:cubicBezTo>
                <a:cubicBezTo>
                  <a:pt x="3869" y="226181"/>
                  <a:pt x="86116" y="210456"/>
                  <a:pt x="94583" y="188685"/>
                </a:cubicBezTo>
                <a:cubicBezTo>
                  <a:pt x="103050" y="166914"/>
                  <a:pt x="58297" y="147561"/>
                  <a:pt x="51040" y="123371"/>
                </a:cubicBezTo>
                <a:cubicBezTo>
                  <a:pt x="43783" y="99181"/>
                  <a:pt x="51040" y="43543"/>
                  <a:pt x="51040" y="43543"/>
                </a:cubicBezTo>
                <a:lnTo>
                  <a:pt x="51040" y="0"/>
                </a:lnTo>
              </a:path>
            </a:pathLst>
          </a:custGeom>
          <a:noFill/>
          <a:ln w="25400">
            <a:solidFill>
              <a:srgbClr val="FF000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7BD30A3B-C7DA-6C4D-BAE2-25D439E6425E}"/>
                  </a:ext>
                </a:extLst>
              </p:cNvPr>
              <p:cNvSpPr txBox="1"/>
              <p:nvPr/>
            </p:nvSpPr>
            <p:spPr>
              <a:xfrm>
                <a:off x="6288399" y="2388492"/>
                <a:ext cx="5705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fr-FR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𝐿𝑂</m:t>
                          </m:r>
                        </m:sub>
                      </m:sSub>
                    </m:oMath>
                  </m:oMathPara>
                </a14:m>
                <a:endParaRPr lang="fr-FR" sz="28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7BD30A3B-C7DA-6C4D-BAE2-25D439E64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399" y="2388492"/>
                <a:ext cx="570541" cy="523220"/>
              </a:xfrm>
              <a:prstGeom prst="rect">
                <a:avLst/>
              </a:prstGeom>
              <a:blipFill>
                <a:blip r:embed="rId4"/>
                <a:stretch>
                  <a:fillRect l="-6667" r="-71111"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Arc 106">
            <a:extLst>
              <a:ext uri="{FF2B5EF4-FFF2-40B4-BE49-F238E27FC236}">
                <a16:creationId xmlns:a16="http://schemas.microsoft.com/office/drawing/2014/main" id="{98003AE8-6A61-5C4B-B8B2-387FB5B8962F}"/>
              </a:ext>
            </a:extLst>
          </p:cNvPr>
          <p:cNvSpPr/>
          <p:nvPr/>
        </p:nvSpPr>
        <p:spPr>
          <a:xfrm rot="12075429">
            <a:off x="5973669" y="2423687"/>
            <a:ext cx="507968" cy="118816"/>
          </a:xfrm>
          <a:prstGeom prst="arc">
            <a:avLst/>
          </a:prstGeom>
          <a:ln w="28575">
            <a:solidFill>
              <a:srgbClr val="00B050"/>
            </a:solidFill>
            <a:headEnd type="stealt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A40F8A33-BFA7-554E-B230-E1EEF4C3E4FA}"/>
              </a:ext>
            </a:extLst>
          </p:cNvPr>
          <p:cNvSpPr txBox="1"/>
          <p:nvPr/>
        </p:nvSpPr>
        <p:spPr>
          <a:xfrm>
            <a:off x="4489977" y="112278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>
                    <a:lumMod val="95000"/>
                  </a:schemeClr>
                </a:solidFill>
              </a:rPr>
              <a:t>E</a:t>
            </a:r>
          </a:p>
        </p:txBody>
      </p: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7FF3267C-BD8C-E847-B464-B0689B6AEEB2}"/>
              </a:ext>
            </a:extLst>
          </p:cNvPr>
          <p:cNvCxnSpPr>
            <a:cxnSpLocks/>
          </p:cNvCxnSpPr>
          <p:nvPr/>
        </p:nvCxnSpPr>
        <p:spPr>
          <a:xfrm>
            <a:off x="4742845" y="5377693"/>
            <a:ext cx="1975645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none" w="med" len="med"/>
            <a:tailEnd type="stealth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Arc 132">
            <a:extLst>
              <a:ext uri="{FF2B5EF4-FFF2-40B4-BE49-F238E27FC236}">
                <a16:creationId xmlns:a16="http://schemas.microsoft.com/office/drawing/2014/main" id="{074BF526-93D6-0B40-BBB6-3570CA1865B0}"/>
              </a:ext>
            </a:extLst>
          </p:cNvPr>
          <p:cNvSpPr/>
          <p:nvPr/>
        </p:nvSpPr>
        <p:spPr>
          <a:xfrm rot="5400000">
            <a:off x="4696872" y="1000346"/>
            <a:ext cx="2520669" cy="983540"/>
          </a:xfrm>
          <a:prstGeom prst="arc">
            <a:avLst>
              <a:gd name="adj1" fmla="val 17178827"/>
              <a:gd name="adj2" fmla="val 4386107"/>
            </a:avLst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31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B60ABF3B-C9D1-C245-BE3F-082704655409}"/>
              </a:ext>
            </a:extLst>
          </p:cNvPr>
          <p:cNvSpPr txBox="1"/>
          <p:nvPr/>
        </p:nvSpPr>
        <p:spPr>
          <a:xfrm>
            <a:off x="6677040" y="5469203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chemeClr val="bg1">
                    <a:lumMod val="95000"/>
                  </a:schemeClr>
                </a:solidFill>
              </a:rPr>
              <a:t>k</a:t>
            </a:r>
            <a:r>
              <a:rPr lang="fr-FR" sz="1600" baseline="-25000">
                <a:solidFill>
                  <a:schemeClr val="bg1">
                    <a:lumMod val="95000"/>
                  </a:schemeClr>
                </a:solidFill>
              </a:rPr>
              <a:t>//</a:t>
            </a:r>
            <a:endParaRPr lang="fr-FR" sz="16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3CCF9235-526B-B546-A904-908DECED10C9}"/>
              </a:ext>
            </a:extLst>
          </p:cNvPr>
          <p:cNvSpPr txBox="1"/>
          <p:nvPr/>
        </p:nvSpPr>
        <p:spPr>
          <a:xfrm>
            <a:off x="5757020" y="4738754"/>
            <a:ext cx="44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>
                    <a:lumMod val="65000"/>
                  </a:schemeClr>
                </a:solidFill>
              </a:rPr>
              <a:t>BV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2E0712D8-5518-B84E-9A71-B7A5DD7C964A}"/>
              </a:ext>
            </a:extLst>
          </p:cNvPr>
          <p:cNvSpPr txBox="1"/>
          <p:nvPr/>
        </p:nvSpPr>
        <p:spPr>
          <a:xfrm>
            <a:off x="5733811" y="193479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BC</a:t>
            </a:r>
          </a:p>
        </p:txBody>
      </p:sp>
      <p:pic>
        <p:nvPicPr>
          <p:cNvPr id="149" name="Picture 10">
            <a:extLst>
              <a:ext uri="{FF2B5EF4-FFF2-40B4-BE49-F238E27FC236}">
                <a16:creationId xmlns:a16="http://schemas.microsoft.com/office/drawing/2014/main" id="{0D34E827-0CEA-F442-B0E9-822BCA9CEC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349"/>
          <a:stretch/>
        </p:blipFill>
        <p:spPr>
          <a:xfrm rot="10800000">
            <a:off x="7904793" y="4206578"/>
            <a:ext cx="1325592" cy="1333053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50" name="Picture 10">
            <a:extLst>
              <a:ext uri="{FF2B5EF4-FFF2-40B4-BE49-F238E27FC236}">
                <a16:creationId xmlns:a16="http://schemas.microsoft.com/office/drawing/2014/main" id="{326D6E83-E800-B24C-BC5E-5FD0BFCCFB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349" t="71921" r="38067"/>
          <a:stretch/>
        </p:blipFill>
        <p:spPr>
          <a:xfrm>
            <a:off x="9762867" y="4215890"/>
            <a:ext cx="1307641" cy="1333053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54D8D28-CDD5-D842-85B8-92D27716D1E8}"/>
              </a:ext>
            </a:extLst>
          </p:cNvPr>
          <p:cNvCxnSpPr>
            <a:cxnSpLocks/>
          </p:cNvCxnSpPr>
          <p:nvPr/>
        </p:nvCxnSpPr>
        <p:spPr>
          <a:xfrm flipV="1">
            <a:off x="8793365" y="4206578"/>
            <a:ext cx="969502" cy="53184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023B1621-72AA-C94B-A124-EDD3B7A7F67D}"/>
              </a:ext>
            </a:extLst>
          </p:cNvPr>
          <p:cNvCxnSpPr>
            <a:cxnSpLocks/>
          </p:cNvCxnSpPr>
          <p:nvPr/>
        </p:nvCxnSpPr>
        <p:spPr>
          <a:xfrm>
            <a:off x="8793265" y="4747730"/>
            <a:ext cx="969602" cy="81052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3896CCF5-C98B-D244-8A4D-A3CA211E7BA8}"/>
              </a:ext>
            </a:extLst>
          </p:cNvPr>
          <p:cNvCxnSpPr>
            <a:cxnSpLocks/>
          </p:cNvCxnSpPr>
          <p:nvPr/>
        </p:nvCxnSpPr>
        <p:spPr>
          <a:xfrm flipH="1">
            <a:off x="10619496" y="4089191"/>
            <a:ext cx="666967" cy="573421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512C18A-B62C-C247-B1D6-4C83D08766F9}"/>
                  </a:ext>
                </a:extLst>
              </p:cNvPr>
              <p:cNvSpPr txBox="1"/>
              <p:nvPr/>
            </p:nvSpPr>
            <p:spPr>
              <a:xfrm>
                <a:off x="11244329" y="3904525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fr-FR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1nm</a:t>
                </a: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512C18A-B62C-C247-B1D6-4C83D0876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4329" y="3904525"/>
                <a:ext cx="896399" cy="369332"/>
              </a:xfrm>
              <a:prstGeom prst="rect">
                <a:avLst/>
              </a:prstGeom>
              <a:blipFill>
                <a:blip r:embed="rId9"/>
                <a:stretch>
                  <a:fillRect t="-6667" r="-41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ZoneTexte 152">
            <a:extLst>
              <a:ext uri="{FF2B5EF4-FFF2-40B4-BE49-F238E27FC236}">
                <a16:creationId xmlns:a16="http://schemas.microsoft.com/office/drawing/2014/main" id="{0F25D9DF-B8A2-3049-B3F0-C963306E4AFE}"/>
              </a:ext>
            </a:extLst>
          </p:cNvPr>
          <p:cNvSpPr txBox="1"/>
          <p:nvPr/>
        </p:nvSpPr>
        <p:spPr>
          <a:xfrm>
            <a:off x="1" y="786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F0"/>
                </a:solidFill>
                <a:latin typeface="Glacial Indifference" pitchFamily="2" charset="0"/>
              </a:rPr>
              <a:t>Détecteurs photoniques</a:t>
            </a: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3DF14967-0BEE-A240-A2B7-1E3756CABB2F}"/>
              </a:ext>
            </a:extLst>
          </p:cNvPr>
          <p:cNvSpPr txBox="1"/>
          <p:nvPr/>
        </p:nvSpPr>
        <p:spPr>
          <a:xfrm>
            <a:off x="5980414" y="697842"/>
            <a:ext cx="4316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F0"/>
                </a:solidFill>
                <a:latin typeface="Glacial Indifference" pitchFamily="2" charset="0"/>
              </a:rPr>
              <a:t>Inter-</a:t>
            </a:r>
            <a:r>
              <a:rPr lang="fr-FR" sz="2800" dirty="0" err="1">
                <a:solidFill>
                  <a:srgbClr val="00B0F0"/>
                </a:solidFill>
                <a:latin typeface="Glacial Indifference" pitchFamily="2" charset="0"/>
              </a:rPr>
              <a:t>sousbande</a:t>
            </a:r>
            <a:r>
              <a:rPr lang="fr-FR" sz="2800" dirty="0">
                <a:solidFill>
                  <a:srgbClr val="00B0F0"/>
                </a:solidFill>
                <a:latin typeface="Glacial Indifference" pitchFamily="2" charset="0"/>
              </a:rPr>
              <a:t> (ISB)</a:t>
            </a:r>
          </a:p>
          <a:p>
            <a:pPr algn="ctr"/>
            <a:r>
              <a:rPr lang="fr-FR" i="1" dirty="0">
                <a:solidFill>
                  <a:srgbClr val="00B0F0"/>
                </a:solidFill>
              </a:rPr>
              <a:t>(Hétérostructure sur GaAs,InP) </a:t>
            </a:r>
            <a:endParaRPr lang="fr-FR" sz="2800" i="1" dirty="0">
              <a:solidFill>
                <a:srgbClr val="00B0F0"/>
              </a:solidFill>
            </a:endParaRPr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8C56E95D-2491-174C-92A6-50A812FA24AF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2ACD918B-C972-EB42-870D-8B3933F917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62" t="55713" r="61481" b="9511"/>
          <a:stretch/>
        </p:blipFill>
        <p:spPr>
          <a:xfrm>
            <a:off x="544906" y="4478178"/>
            <a:ext cx="1167612" cy="1168290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24870FCF-8D37-8A48-B3E8-D59389D5D218}"/>
              </a:ext>
            </a:extLst>
          </p:cNvPr>
          <p:cNvGrpSpPr/>
          <p:nvPr/>
        </p:nvGrpSpPr>
        <p:grpSpPr>
          <a:xfrm>
            <a:off x="2323973" y="2869013"/>
            <a:ext cx="1836709" cy="2412619"/>
            <a:chOff x="2581149" y="3915384"/>
            <a:chExt cx="1517941" cy="1812636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F88716FB-4B86-8F4C-A4FB-887E0E217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40239"/>
            <a:stretch/>
          </p:blipFill>
          <p:spPr>
            <a:xfrm>
              <a:off x="2581149" y="3915384"/>
              <a:ext cx="1517941" cy="1812636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97D49C5-B067-654F-8B44-B516CCC15C69}"/>
                </a:ext>
              </a:extLst>
            </p:cNvPr>
            <p:cNvSpPr/>
            <p:nvPr/>
          </p:nvSpPr>
          <p:spPr>
            <a:xfrm>
              <a:off x="2897204" y="4162987"/>
              <a:ext cx="471638" cy="351261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F63C519-2319-7541-A153-697B5D769AA5}"/>
                </a:ext>
              </a:extLst>
            </p:cNvPr>
            <p:cNvSpPr/>
            <p:nvPr/>
          </p:nvSpPr>
          <p:spPr>
            <a:xfrm>
              <a:off x="2851633" y="5116616"/>
              <a:ext cx="471638" cy="351261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1969EFE4-4038-A94C-93AA-E4F8DEA274E0}"/>
                </a:ext>
              </a:extLst>
            </p:cNvPr>
            <p:cNvSpPr txBox="1"/>
            <p:nvPr/>
          </p:nvSpPr>
          <p:spPr>
            <a:xfrm>
              <a:off x="2809984" y="4114941"/>
              <a:ext cx="58381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>
                  <a:solidFill>
                    <a:schemeClr val="bg1">
                      <a:lumMod val="95000"/>
                    </a:schemeClr>
                  </a:solidFill>
                </a:rPr>
                <a:t>Bandes</a:t>
              </a:r>
            </a:p>
            <a:p>
              <a:pPr algn="ctr"/>
              <a:r>
                <a:rPr lang="fr-FR" sz="1050">
                  <a:solidFill>
                    <a:schemeClr val="bg1">
                      <a:lumMod val="95000"/>
                    </a:schemeClr>
                  </a:solidFill>
                </a:rPr>
                <a:t> libres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68C481B5-5DD8-2F46-A909-071EB7989AC3}"/>
                </a:ext>
              </a:extLst>
            </p:cNvPr>
            <p:cNvSpPr txBox="1"/>
            <p:nvPr/>
          </p:nvSpPr>
          <p:spPr>
            <a:xfrm>
              <a:off x="2830696" y="5019310"/>
              <a:ext cx="60465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>
                  <a:solidFill>
                    <a:schemeClr val="bg1">
                      <a:lumMod val="95000"/>
                    </a:schemeClr>
                  </a:solidFill>
                </a:rPr>
                <a:t>Bandes</a:t>
              </a:r>
            </a:p>
            <a:p>
              <a:pPr algn="ctr"/>
              <a:r>
                <a:rPr lang="fr-FR" sz="1050">
                  <a:solidFill>
                    <a:schemeClr val="bg1">
                      <a:lumMod val="95000"/>
                    </a:schemeClr>
                  </a:solidFill>
                </a:rPr>
                <a:t> pleines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6587A47-A9FE-8349-A27E-BA1316C6CF0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675" t="29211" r="10686" b="11365"/>
          <a:stretch/>
        </p:blipFill>
        <p:spPr>
          <a:xfrm>
            <a:off x="7701544" y="1615454"/>
            <a:ext cx="3560186" cy="2147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ZoneTexte 138">
                <a:extLst>
                  <a:ext uri="{FF2B5EF4-FFF2-40B4-BE49-F238E27FC236}">
                    <a16:creationId xmlns:a16="http://schemas.microsoft.com/office/drawing/2014/main" id="{C2974A9C-78D0-BD4E-9E2A-B786701D2E2A}"/>
                  </a:ext>
                </a:extLst>
              </p:cNvPr>
              <p:cNvSpPr txBox="1"/>
              <p:nvPr/>
            </p:nvSpPr>
            <p:spPr>
              <a:xfrm>
                <a:off x="7777259" y="3007294"/>
                <a:ext cx="472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9" name="ZoneTexte 138">
                <a:extLst>
                  <a:ext uri="{FF2B5EF4-FFF2-40B4-BE49-F238E27FC236}">
                    <a16:creationId xmlns:a16="http://schemas.microsoft.com/office/drawing/2014/main" id="{C2974A9C-78D0-BD4E-9E2A-B786701D2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259" y="3007294"/>
                <a:ext cx="472629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501B2BD8-6D8F-A74D-88F0-B70FA1E01373}"/>
                  </a:ext>
                </a:extLst>
              </p:cNvPr>
              <p:cNvSpPr txBox="1"/>
              <p:nvPr/>
            </p:nvSpPr>
            <p:spPr>
              <a:xfrm>
                <a:off x="7757082" y="2504464"/>
                <a:ext cx="477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501B2BD8-6D8F-A74D-88F0-B70FA1E01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082" y="2504464"/>
                <a:ext cx="47795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C8B100BF-23EC-9243-8896-D48E89819AD8}"/>
                  </a:ext>
                </a:extLst>
              </p:cNvPr>
              <p:cNvSpPr txBox="1"/>
              <p:nvPr/>
            </p:nvSpPr>
            <p:spPr>
              <a:xfrm>
                <a:off x="7742568" y="1682144"/>
                <a:ext cx="477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C8B100BF-23EC-9243-8896-D48E89819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568" y="1682144"/>
                <a:ext cx="47795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84C2DB0-60C6-5A43-8681-6F3700E359C8}"/>
              </a:ext>
            </a:extLst>
          </p:cNvPr>
          <p:cNvCxnSpPr/>
          <p:nvPr/>
        </p:nvCxnSpPr>
        <p:spPr>
          <a:xfrm>
            <a:off x="8861392" y="3507045"/>
            <a:ext cx="1252171" cy="0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BA507CE4-9B07-8D4F-BECE-8CDEE150CF28}"/>
                  </a:ext>
                </a:extLst>
              </p:cNvPr>
              <p:cNvSpPr txBox="1"/>
              <p:nvPr/>
            </p:nvSpPr>
            <p:spPr>
              <a:xfrm>
                <a:off x="9159642" y="3445950"/>
                <a:ext cx="7763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0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oMath>
                  </m:oMathPara>
                </a14:m>
                <a:endParaRPr lang="fr-FR" sz="2000" dirty="0">
                  <a:solidFill>
                    <a:schemeClr val="bg1">
                      <a:lumMod val="95000"/>
                    </a:schemeClr>
                  </a:solidFill>
                  <a:latin typeface="Glacial Indifference" pitchFamily="2" charset="0"/>
                </a:endParaRPr>
              </a:p>
            </p:txBody>
          </p:sp>
        </mc:Choice>
        <mc:Fallback xmlns=""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BA507CE4-9B07-8D4F-BECE-8CDEE150C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642" y="3445950"/>
                <a:ext cx="776354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9EF36E6A-3ACC-F746-A94F-2FD7E545E449}"/>
              </a:ext>
            </a:extLst>
          </p:cNvPr>
          <p:cNvCxnSpPr>
            <a:cxnSpLocks/>
          </p:cNvCxnSpPr>
          <p:nvPr/>
        </p:nvCxnSpPr>
        <p:spPr>
          <a:xfrm>
            <a:off x="11054726" y="2760078"/>
            <a:ext cx="0" cy="493052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ZoneTexte 144">
                <a:extLst>
                  <a:ext uri="{FF2B5EF4-FFF2-40B4-BE49-F238E27FC236}">
                    <a16:creationId xmlns:a16="http://schemas.microsoft.com/office/drawing/2014/main" id="{DC435AE4-BDF2-AA4C-AB07-E77F473E8152}"/>
                  </a:ext>
                </a:extLst>
              </p:cNvPr>
              <p:cNvSpPr txBox="1"/>
              <p:nvPr/>
            </p:nvSpPr>
            <p:spPr>
              <a:xfrm>
                <a:off x="11234660" y="2658518"/>
                <a:ext cx="728789" cy="695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sz="20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20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p>
                              <m:r>
                                <a:rPr lang="fr-FR" sz="20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20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5" name="ZoneTexte 144">
                <a:extLst>
                  <a:ext uri="{FF2B5EF4-FFF2-40B4-BE49-F238E27FC236}">
                    <a16:creationId xmlns:a16="http://schemas.microsoft.com/office/drawing/2014/main" id="{DC435AE4-BDF2-AA4C-AB07-E77F473E8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4660" y="2658518"/>
                <a:ext cx="728789" cy="695062"/>
              </a:xfrm>
              <a:prstGeom prst="rect">
                <a:avLst/>
              </a:prstGeom>
              <a:blipFill>
                <a:blip r:embed="rId19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ZoneTexte 155">
            <a:extLst>
              <a:ext uri="{FF2B5EF4-FFF2-40B4-BE49-F238E27FC236}">
                <a16:creationId xmlns:a16="http://schemas.microsoft.com/office/drawing/2014/main" id="{A52C12E5-A8C5-BB48-AD27-B1A43DF8CA41}"/>
              </a:ext>
            </a:extLst>
          </p:cNvPr>
          <p:cNvSpPr txBox="1"/>
          <p:nvPr/>
        </p:nvSpPr>
        <p:spPr>
          <a:xfrm>
            <a:off x="10866416" y="1359065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4C728-82B9-3840-BC0C-78202C7616D5}"/>
              </a:ext>
            </a:extLst>
          </p:cNvPr>
          <p:cNvSpPr/>
          <p:nvPr/>
        </p:nvSpPr>
        <p:spPr>
          <a:xfrm>
            <a:off x="606250" y="5354007"/>
            <a:ext cx="366089" cy="202165"/>
          </a:xfrm>
          <a:prstGeom prst="rect">
            <a:avLst/>
          </a:prstGeom>
          <a:solidFill>
            <a:schemeClr val="bg1">
              <a:lumMod val="50000"/>
              <a:alpha val="449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919E72E6-1C9D-174B-AFBE-6F5B9C071394}"/>
              </a:ext>
            </a:extLst>
          </p:cNvPr>
          <p:cNvCxnSpPr>
            <a:cxnSpLocks/>
          </p:cNvCxnSpPr>
          <p:nvPr/>
        </p:nvCxnSpPr>
        <p:spPr>
          <a:xfrm flipH="1">
            <a:off x="606560" y="5537273"/>
            <a:ext cx="365779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1458FDCF-4B03-D849-A851-950BF7146763}"/>
              </a:ext>
            </a:extLst>
          </p:cNvPr>
          <p:cNvSpPr txBox="1"/>
          <p:nvPr/>
        </p:nvSpPr>
        <p:spPr>
          <a:xfrm>
            <a:off x="530461" y="5271546"/>
            <a:ext cx="532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  <a:cs typeface="Futura Medium" panose="020B0602020204020303" pitchFamily="34" charset="-79"/>
              </a:rPr>
              <a:t>2nm</a:t>
            </a:r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F7C90604-EF8A-6248-ACA4-5F82C45D8D9D}"/>
              </a:ext>
            </a:extLst>
          </p:cNvPr>
          <p:cNvSpPr/>
          <p:nvPr/>
        </p:nvSpPr>
        <p:spPr>
          <a:xfrm rot="16200000">
            <a:off x="5697738" y="4124772"/>
            <a:ext cx="551221" cy="1605783"/>
          </a:xfrm>
          <a:prstGeom prst="arc">
            <a:avLst>
              <a:gd name="adj1" fmla="val 17178827"/>
              <a:gd name="adj2" fmla="val 4386107"/>
            </a:avLst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31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lèche vers le bas 72">
            <a:extLst>
              <a:ext uri="{FF2B5EF4-FFF2-40B4-BE49-F238E27FC236}">
                <a16:creationId xmlns:a16="http://schemas.microsoft.com/office/drawing/2014/main" id="{680AF3A4-1CBB-9644-AF60-232F40B640F6}"/>
              </a:ext>
            </a:extLst>
          </p:cNvPr>
          <p:cNvSpPr/>
          <p:nvPr/>
        </p:nvSpPr>
        <p:spPr>
          <a:xfrm>
            <a:off x="1777359" y="1167489"/>
            <a:ext cx="360602" cy="383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3D3460F6-13F4-2745-BB25-9FB998CDE271}"/>
              </a:ext>
            </a:extLst>
          </p:cNvPr>
          <p:cNvSpPr txBox="1"/>
          <p:nvPr/>
        </p:nvSpPr>
        <p:spPr>
          <a:xfrm>
            <a:off x="721446" y="703754"/>
            <a:ext cx="255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Absorption d’un photon 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DD271E3A-6683-9D4A-89DF-EA0FE3B70DFE}"/>
              </a:ext>
            </a:extLst>
          </p:cNvPr>
          <p:cNvSpPr txBox="1"/>
          <p:nvPr/>
        </p:nvSpPr>
        <p:spPr>
          <a:xfrm>
            <a:off x="734069" y="1677477"/>
            <a:ext cx="235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Transition électronique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9DDE524-2E20-D342-9B21-374D2304FCE5}"/>
              </a:ext>
            </a:extLst>
          </p:cNvPr>
          <p:cNvSpPr/>
          <p:nvPr/>
        </p:nvSpPr>
        <p:spPr>
          <a:xfrm>
            <a:off x="615875" y="653927"/>
            <a:ext cx="2615691" cy="14636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B8987849-9286-DC42-8592-9F65E238CCEF}"/>
                  </a:ext>
                </a:extLst>
              </p:cNvPr>
              <p:cNvSpPr txBox="1"/>
              <p:nvPr/>
            </p:nvSpPr>
            <p:spPr>
              <a:xfrm>
                <a:off x="6525220" y="2813220"/>
                <a:ext cx="7922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i="1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𝒑𝒔</m:t>
                    </m:r>
                  </m:oMath>
                </a14:m>
                <a:r>
                  <a:rPr lang="fr-FR" sz="1600" b="1" i="1" dirty="0">
                    <a:solidFill>
                      <a:srgbClr val="00B05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B8987849-9286-DC42-8592-9F65E238C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220" y="2813220"/>
                <a:ext cx="792205" cy="338554"/>
              </a:xfrm>
              <a:prstGeom prst="rect">
                <a:avLst/>
              </a:prstGeom>
              <a:blipFill>
                <a:blip r:embed="rId20"/>
                <a:stretch>
                  <a:fillRect l="-3175" t="-3571" r="-3175"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7CF8B449-8CF7-874D-B2B2-B1588FE5085D}"/>
              </a:ext>
            </a:extLst>
          </p:cNvPr>
          <p:cNvCxnSpPr>
            <a:cxnSpLocks/>
          </p:cNvCxnSpPr>
          <p:nvPr/>
        </p:nvCxnSpPr>
        <p:spPr>
          <a:xfrm flipV="1">
            <a:off x="4807081" y="1429253"/>
            <a:ext cx="0" cy="402610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none" w="med" len="med"/>
            <a:tailEnd type="stealth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Image 52">
            <a:extLst>
              <a:ext uri="{FF2B5EF4-FFF2-40B4-BE49-F238E27FC236}">
                <a16:creationId xmlns:a16="http://schemas.microsoft.com/office/drawing/2014/main" id="{CCF8CAC7-E8A2-024F-AE45-FBA5C7F7FD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508" y="2520616"/>
            <a:ext cx="2143643" cy="1772006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866208CE-0487-8445-A152-56F2AECE8E03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421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DBCF51-E7B0-6F48-B59F-4603FCA7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8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4417D1-64F2-3346-A8D3-E326977688B9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8B20A2-2546-5745-A870-6669526D0EF2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Les détecteurs IR : Bilan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4B85A92-9720-1E49-8FDE-F024058D8FB2}"/>
              </a:ext>
            </a:extLst>
          </p:cNvPr>
          <p:cNvSpPr/>
          <p:nvPr/>
        </p:nvSpPr>
        <p:spPr>
          <a:xfrm>
            <a:off x="8025270" y="1710767"/>
            <a:ext cx="2975206" cy="2975206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B5E23EE-D4F6-0446-9569-476C20145367}"/>
              </a:ext>
            </a:extLst>
          </p:cNvPr>
          <p:cNvSpPr/>
          <p:nvPr/>
        </p:nvSpPr>
        <p:spPr>
          <a:xfrm>
            <a:off x="8589189" y="2274686"/>
            <a:ext cx="1847368" cy="1847368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0789AC5-CBCC-7B4F-B552-A328B792DF54}"/>
              </a:ext>
            </a:extLst>
          </p:cNvPr>
          <p:cNvSpPr/>
          <p:nvPr/>
        </p:nvSpPr>
        <p:spPr>
          <a:xfrm>
            <a:off x="9066592" y="2752089"/>
            <a:ext cx="892562" cy="892562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DA60145-AE3D-3F4A-97D1-2182ADE8C3AD}"/>
              </a:ext>
            </a:extLst>
          </p:cNvPr>
          <p:cNvCxnSpPr>
            <a:cxnSpLocks/>
          </p:cNvCxnSpPr>
          <p:nvPr/>
        </p:nvCxnSpPr>
        <p:spPr>
          <a:xfrm>
            <a:off x="8310449" y="1995946"/>
            <a:ext cx="2421916" cy="2421916"/>
          </a:xfrm>
          <a:prstGeom prst="line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1CA87D07-2D78-1843-A7EC-CD435226DA9B}"/>
              </a:ext>
            </a:extLst>
          </p:cNvPr>
          <p:cNvCxnSpPr>
            <a:cxnSpLocks/>
          </p:cNvCxnSpPr>
          <p:nvPr/>
        </p:nvCxnSpPr>
        <p:spPr>
          <a:xfrm flipH="1">
            <a:off x="8309334" y="2002297"/>
            <a:ext cx="2399613" cy="2399612"/>
          </a:xfrm>
          <a:prstGeom prst="line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1D44C85-4D17-E143-9303-45FBDFD2CC14}"/>
              </a:ext>
            </a:extLst>
          </p:cNvPr>
          <p:cNvSpPr txBox="1"/>
          <p:nvPr/>
        </p:nvSpPr>
        <p:spPr>
          <a:xfrm>
            <a:off x="7731682" y="158777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Prix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C2F3CED1-13FE-FA46-B3E2-F8C23546CF45}"/>
              </a:ext>
            </a:extLst>
          </p:cNvPr>
          <p:cNvSpPr txBox="1"/>
          <p:nvPr/>
        </p:nvSpPr>
        <p:spPr>
          <a:xfrm>
            <a:off x="10621105" y="1567538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Rendement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4B5DF02-9596-C34D-B64C-CBEF038FAF14}"/>
              </a:ext>
            </a:extLst>
          </p:cNvPr>
          <p:cNvSpPr txBox="1"/>
          <p:nvPr/>
        </p:nvSpPr>
        <p:spPr>
          <a:xfrm>
            <a:off x="10668921" y="4502915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Vitesse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A564467-F656-8445-9B0C-780E1EC4890D}"/>
              </a:ext>
            </a:extLst>
          </p:cNvPr>
          <p:cNvSpPr txBox="1"/>
          <p:nvPr/>
        </p:nvSpPr>
        <p:spPr>
          <a:xfrm>
            <a:off x="7372210" y="4527311"/>
            <a:ext cx="141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Température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822D56-D90B-FB4D-B49E-BA72A7F1A95D}"/>
              </a:ext>
            </a:extLst>
          </p:cNvPr>
          <p:cNvSpPr/>
          <p:nvPr/>
        </p:nvSpPr>
        <p:spPr>
          <a:xfrm>
            <a:off x="5656041" y="1915949"/>
            <a:ext cx="1162644" cy="395841"/>
          </a:xfrm>
          <a:prstGeom prst="rect">
            <a:avLst/>
          </a:prstGeom>
          <a:solidFill>
            <a:srgbClr val="70AD47">
              <a:alpha val="52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1ADB88F-44E5-4B46-84A9-4B1D6FBA3B06}"/>
              </a:ext>
            </a:extLst>
          </p:cNvPr>
          <p:cNvSpPr/>
          <p:nvPr/>
        </p:nvSpPr>
        <p:spPr>
          <a:xfrm>
            <a:off x="3916169" y="1934840"/>
            <a:ext cx="1162644" cy="395841"/>
          </a:xfrm>
          <a:prstGeom prst="rect">
            <a:avLst/>
          </a:prstGeom>
          <a:solidFill>
            <a:srgbClr val="00B0F0">
              <a:alpha val="37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ACBA817-666C-6046-BCBE-754F69366A83}"/>
              </a:ext>
            </a:extLst>
          </p:cNvPr>
          <p:cNvSpPr/>
          <p:nvPr/>
        </p:nvSpPr>
        <p:spPr>
          <a:xfrm>
            <a:off x="2007317" y="1947814"/>
            <a:ext cx="1162644" cy="395841"/>
          </a:xfrm>
          <a:prstGeom prst="rect">
            <a:avLst/>
          </a:prstGeom>
          <a:solidFill>
            <a:srgbClr val="C00000">
              <a:alpha val="7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FB6ACC19-53F7-434E-AC71-784672F78202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Bilan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3134BAD-C495-B844-BE89-0D8F9B1FF770}"/>
              </a:ext>
            </a:extLst>
          </p:cNvPr>
          <p:cNvSpPr txBox="1"/>
          <p:nvPr/>
        </p:nvSpPr>
        <p:spPr>
          <a:xfrm>
            <a:off x="2004918" y="1898508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  <a:cs typeface="Futura Medium" panose="020B0602020204020303" pitchFamily="34" charset="-79"/>
              </a:rPr>
              <a:t>Thermique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FC6188B3-4392-3B4B-B39D-7D27F7517E29}"/>
              </a:ext>
            </a:extLst>
          </p:cNvPr>
          <p:cNvSpPr txBox="1"/>
          <p:nvPr/>
        </p:nvSpPr>
        <p:spPr>
          <a:xfrm>
            <a:off x="5909612" y="1881990"/>
            <a:ext cx="71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  <a:cs typeface="Futura Medium" panose="020B0602020204020303" pitchFamily="34" charset="-79"/>
              </a:rPr>
              <a:t>ISB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A56F1811-20CB-0347-9A66-E3DFA02C9B1E}"/>
              </a:ext>
            </a:extLst>
          </p:cNvPr>
          <p:cNvSpPr txBox="1"/>
          <p:nvPr/>
        </p:nvSpPr>
        <p:spPr>
          <a:xfrm>
            <a:off x="3823897" y="1898509"/>
            <a:ext cx="134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  <a:cs typeface="Futura Medium" panose="020B0602020204020303" pitchFamily="34" charset="-79"/>
              </a:rPr>
              <a:t>Inter-bande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DB500FE-A9D2-3E47-8D3B-BF30B151E731}"/>
              </a:ext>
            </a:extLst>
          </p:cNvPr>
          <p:cNvSpPr txBox="1"/>
          <p:nvPr/>
        </p:nvSpPr>
        <p:spPr>
          <a:xfrm>
            <a:off x="1868730" y="2670946"/>
            <a:ext cx="14398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Large bande</a:t>
            </a:r>
          </a:p>
          <a:p>
            <a:pPr algn="ctr">
              <a:lnSpc>
                <a:spcPct val="150000"/>
              </a:lnSpc>
            </a:pPr>
            <a:r>
              <a:rPr lang="fr-FR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295K</a:t>
            </a:r>
          </a:p>
          <a:p>
            <a:pPr algn="ctr">
              <a:lnSpc>
                <a:spcPct val="150000"/>
              </a:lnSpc>
            </a:pPr>
            <a:r>
              <a:rPr lang="fr-FR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Bon marché</a:t>
            </a:r>
          </a:p>
          <a:p>
            <a:pPr algn="ctr">
              <a:lnSpc>
                <a:spcPct val="150000"/>
              </a:lnSpc>
            </a:pPr>
            <a:r>
              <a:rPr lang="fr-FR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Lent (ms)</a:t>
            </a:r>
          </a:p>
          <a:p>
            <a:pPr algn="ctr">
              <a:lnSpc>
                <a:spcPct val="150000"/>
              </a:lnSpc>
            </a:pPr>
            <a:r>
              <a:rPr lang="fr-FR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Variable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5E162E12-1A2E-A54A-ADC1-567B68A56CDB}"/>
              </a:ext>
            </a:extLst>
          </p:cNvPr>
          <p:cNvSpPr txBox="1"/>
          <p:nvPr/>
        </p:nvSpPr>
        <p:spPr>
          <a:xfrm>
            <a:off x="3807012" y="2669079"/>
            <a:ext cx="1295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&gt;E</a:t>
            </a:r>
            <a:r>
              <a:rPr lang="fr-FR" baseline="-250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g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Variable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Cher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Rapide (ns)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70%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8D1202B-22B5-6F4B-844C-E6C981F002B4}"/>
              </a:ext>
            </a:extLst>
          </p:cNvPr>
          <p:cNvSpPr txBox="1"/>
          <p:nvPr/>
        </p:nvSpPr>
        <p:spPr>
          <a:xfrm>
            <a:off x="246769" y="4428257"/>
            <a:ext cx="129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Rendement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05140C6D-16E5-CA40-B3E7-971BB10C74CE}"/>
              </a:ext>
            </a:extLst>
          </p:cNvPr>
          <p:cNvSpPr txBox="1"/>
          <p:nvPr/>
        </p:nvSpPr>
        <p:spPr>
          <a:xfrm>
            <a:off x="5087442" y="2684593"/>
            <a:ext cx="236154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Résonant/accordable</a:t>
            </a:r>
            <a:endParaRPr lang="fr-FR" baseline="-25000" dirty="0">
              <a:solidFill>
                <a:schemeClr val="bg1">
                  <a:lumMod val="95000"/>
                </a:schemeClr>
              </a:solidFill>
              <a:latin typeface="Glacial Indifference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Cryo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Cher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Très rapide (ps)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&lt;10%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96603AAC-14DB-A745-B0EA-AE4251650A7D}"/>
              </a:ext>
            </a:extLst>
          </p:cNvPr>
          <p:cNvSpPr txBox="1"/>
          <p:nvPr/>
        </p:nvSpPr>
        <p:spPr>
          <a:xfrm>
            <a:off x="476406" y="279802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FR" b="1">
                <a:solidFill>
                  <a:schemeClr val="bg1">
                    <a:lumMod val="95000"/>
                  </a:schemeClr>
                </a:solidFill>
              </a:rPr>
              <a:t>Bande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E68D95BD-5853-EE4C-BC82-A7B137647673}"/>
              </a:ext>
            </a:extLst>
          </p:cNvPr>
          <p:cNvSpPr txBox="1"/>
          <p:nvPr/>
        </p:nvSpPr>
        <p:spPr>
          <a:xfrm>
            <a:off x="188401" y="3183217"/>
            <a:ext cx="140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Température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674D562-E981-0848-BBFE-53AC143335E3}"/>
              </a:ext>
            </a:extLst>
          </p:cNvPr>
          <p:cNvSpPr txBox="1"/>
          <p:nvPr/>
        </p:nvSpPr>
        <p:spPr>
          <a:xfrm>
            <a:off x="603356" y="3568414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FR" b="1">
                <a:solidFill>
                  <a:schemeClr val="bg1">
                    <a:lumMod val="95000"/>
                  </a:schemeClr>
                </a:solidFill>
              </a:rPr>
              <a:t>Prix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4B88AE5E-DFC4-CE4A-86BA-563DF6D27C08}"/>
              </a:ext>
            </a:extLst>
          </p:cNvPr>
          <p:cNvSpPr txBox="1"/>
          <p:nvPr/>
        </p:nvSpPr>
        <p:spPr>
          <a:xfrm>
            <a:off x="445767" y="4010494"/>
            <a:ext cx="867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Vitesse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D87AD196-FA7A-6449-B954-784C4A5606AC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D87072E-7858-E34C-A564-63B7F7BB726A}"/>
              </a:ext>
            </a:extLst>
          </p:cNvPr>
          <p:cNvSpPr/>
          <p:nvPr/>
        </p:nvSpPr>
        <p:spPr>
          <a:xfrm>
            <a:off x="8479857" y="2550695"/>
            <a:ext cx="1703671" cy="1703671"/>
          </a:xfrm>
          <a:custGeom>
            <a:avLst/>
            <a:gdLst>
              <a:gd name="connsiteX0" fmla="*/ 731520 w 1703671"/>
              <a:gd name="connsiteY0" fmla="*/ 336884 h 1703671"/>
              <a:gd name="connsiteX1" fmla="*/ 1703671 w 1703671"/>
              <a:gd name="connsiteY1" fmla="*/ 0 h 1703671"/>
              <a:gd name="connsiteX2" fmla="*/ 1366787 w 1703671"/>
              <a:gd name="connsiteY2" fmla="*/ 972151 h 1703671"/>
              <a:gd name="connsiteX3" fmla="*/ 0 w 1703671"/>
              <a:gd name="connsiteY3" fmla="*/ 1703671 h 1703671"/>
              <a:gd name="connsiteX4" fmla="*/ 731520 w 1703671"/>
              <a:gd name="connsiteY4" fmla="*/ 336884 h 170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3671" h="1703671">
                <a:moveTo>
                  <a:pt x="731520" y="336884"/>
                </a:moveTo>
                <a:lnTo>
                  <a:pt x="1703671" y="0"/>
                </a:lnTo>
                <a:lnTo>
                  <a:pt x="1366787" y="972151"/>
                </a:lnTo>
                <a:lnTo>
                  <a:pt x="0" y="1703671"/>
                </a:lnTo>
                <a:lnTo>
                  <a:pt x="731520" y="336884"/>
                </a:lnTo>
                <a:close/>
              </a:path>
            </a:pathLst>
          </a:custGeom>
          <a:solidFill>
            <a:srgbClr val="FF0000">
              <a:alpha val="7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40148216-C072-CA4B-9A48-2B6604E66C2A}"/>
              </a:ext>
            </a:extLst>
          </p:cNvPr>
          <p:cNvSpPr/>
          <p:nvPr/>
        </p:nvSpPr>
        <p:spPr>
          <a:xfrm>
            <a:off x="8460606" y="2146434"/>
            <a:ext cx="2127183" cy="1713297"/>
          </a:xfrm>
          <a:custGeom>
            <a:avLst/>
            <a:gdLst>
              <a:gd name="connsiteX0" fmla="*/ 0 w 2127183"/>
              <a:gd name="connsiteY0" fmla="*/ 0 h 1713297"/>
              <a:gd name="connsiteX1" fmla="*/ 2127183 w 2127183"/>
              <a:gd name="connsiteY1" fmla="*/ 0 h 1713297"/>
              <a:gd name="connsiteX2" fmla="*/ 1732548 w 2127183"/>
              <a:gd name="connsiteY2" fmla="*/ 1713297 h 1713297"/>
              <a:gd name="connsiteX3" fmla="*/ 413887 w 2127183"/>
              <a:gd name="connsiteY3" fmla="*/ 1713297 h 1713297"/>
              <a:gd name="connsiteX4" fmla="*/ 0 w 2127183"/>
              <a:gd name="connsiteY4" fmla="*/ 0 h 171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183" h="1713297">
                <a:moveTo>
                  <a:pt x="0" y="0"/>
                </a:moveTo>
                <a:lnTo>
                  <a:pt x="2127183" y="0"/>
                </a:lnTo>
                <a:lnTo>
                  <a:pt x="1732548" y="1713297"/>
                </a:lnTo>
                <a:lnTo>
                  <a:pt x="413887" y="1713297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37633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981E3914-38AB-4F49-87BE-2FBA6C721CFF}"/>
              </a:ext>
            </a:extLst>
          </p:cNvPr>
          <p:cNvSpPr/>
          <p:nvPr/>
        </p:nvSpPr>
        <p:spPr>
          <a:xfrm>
            <a:off x="8460606" y="2146434"/>
            <a:ext cx="2117558" cy="2117558"/>
          </a:xfrm>
          <a:custGeom>
            <a:avLst/>
            <a:gdLst>
              <a:gd name="connsiteX0" fmla="*/ 770021 w 2117558"/>
              <a:gd name="connsiteY0" fmla="*/ 1376412 h 2117558"/>
              <a:gd name="connsiteX1" fmla="*/ 0 w 2117558"/>
              <a:gd name="connsiteY1" fmla="*/ 0 h 2117558"/>
              <a:gd name="connsiteX2" fmla="*/ 1386038 w 2117558"/>
              <a:gd name="connsiteY2" fmla="*/ 741145 h 2117558"/>
              <a:gd name="connsiteX3" fmla="*/ 2117558 w 2117558"/>
              <a:gd name="connsiteY3" fmla="*/ 2117558 h 2117558"/>
              <a:gd name="connsiteX4" fmla="*/ 770021 w 2117558"/>
              <a:gd name="connsiteY4" fmla="*/ 1376412 h 211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558" h="2117558">
                <a:moveTo>
                  <a:pt x="770021" y="1376412"/>
                </a:moveTo>
                <a:lnTo>
                  <a:pt x="0" y="0"/>
                </a:lnTo>
                <a:lnTo>
                  <a:pt x="1386038" y="741145"/>
                </a:lnTo>
                <a:lnTo>
                  <a:pt x="2117558" y="2117558"/>
                </a:lnTo>
                <a:lnTo>
                  <a:pt x="770021" y="1376412"/>
                </a:lnTo>
                <a:close/>
              </a:path>
            </a:pathLst>
          </a:custGeom>
          <a:solidFill>
            <a:srgbClr val="92D050">
              <a:alpha val="52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D88CCED-1C40-6B44-A113-A05B353330BB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8279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2ED4268-08BE-1346-BC96-9642B123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631" y="798623"/>
            <a:ext cx="7592571" cy="254988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A63370E-C3B7-EE43-8AE6-D8A5EFE6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FDA5-CB33-144B-A8E6-905909E4ECD5}" type="slidenum">
              <a:rPr lang="fr-FR" smtClean="0"/>
              <a:t>9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9101-F8E3-B942-973E-AD18D62BAC3F}"/>
              </a:ext>
            </a:extLst>
          </p:cNvPr>
          <p:cNvSpPr txBox="1"/>
          <p:nvPr/>
        </p:nvSpPr>
        <p:spPr>
          <a:xfrm>
            <a:off x="1" y="1430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Glacial Indifference" pitchFamily="2" charset="0"/>
              </a:rPr>
              <a:t>Applications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AD2F48-6064-1D4B-B383-3841FAF6FD08}"/>
              </a:ext>
            </a:extLst>
          </p:cNvPr>
          <p:cNvSpPr txBox="1"/>
          <p:nvPr/>
        </p:nvSpPr>
        <p:spPr>
          <a:xfrm>
            <a:off x="0" y="5769352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Source :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mirphab.eu</a:t>
            </a:r>
            <a:endParaRPr lang="fr-FR" sz="1200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C3E75E8-054F-5247-9018-B0D2E0A645D1}"/>
              </a:ext>
            </a:extLst>
          </p:cNvPr>
          <p:cNvSpPr txBox="1"/>
          <p:nvPr/>
        </p:nvSpPr>
        <p:spPr>
          <a:xfrm>
            <a:off x="7710598" y="6280147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9B17A9C-9446-D842-9001-AE0F1CD9AC59}"/>
              </a:ext>
            </a:extLst>
          </p:cNvPr>
          <p:cNvSpPr txBox="1"/>
          <p:nvPr/>
        </p:nvSpPr>
        <p:spPr>
          <a:xfrm>
            <a:off x="4809009" y="6289772"/>
            <a:ext cx="244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Performances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2A5CE0B-E922-F742-A123-AD8039C1CB22}"/>
              </a:ext>
            </a:extLst>
          </p:cNvPr>
          <p:cNvSpPr txBox="1"/>
          <p:nvPr/>
        </p:nvSpPr>
        <p:spPr>
          <a:xfrm>
            <a:off x="39462" y="6171869"/>
            <a:ext cx="462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Introduction -</a:t>
            </a:r>
          </a:p>
          <a:p>
            <a:pPr algn="ctr"/>
            <a:r>
              <a:rPr lang="fr-FR" sz="1600" b="1" spc="300" dirty="0">
                <a:solidFill>
                  <a:srgbClr val="2F2F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Applications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9F34E6-E2B9-AE42-9314-BD11E2C17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833" y="3462468"/>
            <a:ext cx="8327300" cy="24097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D5C9511-4F24-CF4E-93BE-CA063ABEAB9D}"/>
              </a:ext>
            </a:extLst>
          </p:cNvPr>
          <p:cNvSpPr txBox="1"/>
          <p:nvPr/>
        </p:nvSpPr>
        <p:spPr>
          <a:xfrm rot="20220633">
            <a:off x="181614" y="618541"/>
            <a:ext cx="2018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BigNoodleTitling" panose="02000708030402040100" pitchFamily="2" charset="77"/>
              </a:rPr>
              <a:t>Spectroscopie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BC5E5C8D-74FD-5E4E-8534-2E81EC5A8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417" y="1104037"/>
            <a:ext cx="327917" cy="357293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A13C6DDF-1E52-7C48-A163-9B792F972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204" y="1208270"/>
            <a:ext cx="1538345" cy="2185170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E733B0D5-2878-7340-9F71-D0D488115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93187">
            <a:off x="4076255" y="1228963"/>
            <a:ext cx="1538345" cy="2185170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1D3443BC-7D72-5646-BF6F-52C2B63B0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050" y="1637459"/>
            <a:ext cx="955191" cy="1356819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EB0567ED-A392-7E43-B69D-FC7B6EBB4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2898" y="1211946"/>
            <a:ext cx="400301" cy="320243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A8B6B1F0-6B6E-734D-B355-4349C0401C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5943" y="1641868"/>
            <a:ext cx="363910" cy="353987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D9A0955E-7D0C-D846-BEC4-B527F5CF1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52146">
            <a:off x="9036933" y="1638032"/>
            <a:ext cx="955191" cy="1356819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D6F9608C-45F5-7747-9D15-02B7E72C3A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5222" y="922854"/>
            <a:ext cx="440331" cy="271403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9AC5E5B1-96C3-5144-AA02-1C73F9900C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8192" y="1391093"/>
            <a:ext cx="400301" cy="316603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E5408C93-AC77-8E4D-BCAD-F69A7B959D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40119">
            <a:off x="3979403" y="1479974"/>
            <a:ext cx="440331" cy="347460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9AC1AD48-5F5C-3144-8ED6-34BD6CA77F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5265" y="1917632"/>
            <a:ext cx="476392" cy="311243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C8D8FF8B-B36B-6B44-93A2-2FCCFE205E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77719">
            <a:off x="4483210" y="1699266"/>
            <a:ext cx="484364" cy="360193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1A9AAF13-33FD-2242-9377-7E80995DE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66349">
            <a:off x="5397616" y="987814"/>
            <a:ext cx="327917" cy="357293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95E76293-FDE8-0C45-88AC-C6BE1C95B2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8986" y="1472289"/>
            <a:ext cx="326855" cy="324812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213DA6D4-A137-0741-AE15-FC24C47B0B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44232" y="1300179"/>
            <a:ext cx="532800" cy="464021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DF03F639-1F60-8B47-AC91-15EFBBFEC8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8902" y="2042045"/>
            <a:ext cx="440331" cy="377884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18F874D5-CD21-3B40-8A4D-9D3357C8C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443" y="2145650"/>
            <a:ext cx="400301" cy="320243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8489BD79-EDBC-1F45-91D3-7B8472F486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645947">
            <a:off x="6482087" y="1472582"/>
            <a:ext cx="565067" cy="632965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12992479-7679-6449-96F0-B099780D16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97349" y="1843628"/>
            <a:ext cx="532800" cy="425273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5C7B1460-A02B-544A-AEC4-8631810EB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44781" y="2243894"/>
            <a:ext cx="440331" cy="328246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AD2AA0E0-C170-E54B-9377-9B80CAF989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92911" y="1145355"/>
            <a:ext cx="440331" cy="370678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0FB0D909-7690-924F-BF90-8E59BE7C9F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48715" y="2193543"/>
            <a:ext cx="484364" cy="376043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8223BEE5-EBA5-D743-92AB-D909759543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71951" y="985774"/>
            <a:ext cx="477293" cy="475556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79891E32-198C-C848-9C3A-80B578A6259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919" y="1435243"/>
            <a:ext cx="593101" cy="842477"/>
          </a:xfrm>
          <a:prstGeom prst="rect">
            <a:avLst/>
          </a:prstGeom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357143A1-4823-8748-9763-10D81C8C3E8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46097" y="837083"/>
            <a:ext cx="717652" cy="1019398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D7FA6EA4-D381-A142-B4E5-92B16B6A0137}"/>
              </a:ext>
            </a:extLst>
          </p:cNvPr>
          <p:cNvSpPr txBox="1"/>
          <p:nvPr/>
        </p:nvSpPr>
        <p:spPr>
          <a:xfrm rot="19919297">
            <a:off x="1112652" y="1647225"/>
            <a:ext cx="92690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spc="300" dirty="0">
                <a:solidFill>
                  <a:schemeClr val="bg1">
                    <a:alpha val="18000"/>
                  </a:schemeClr>
                </a:solidFill>
                <a:latin typeface="BigNoodleTitling" panose="02000708030402040100" pitchFamily="2" charset="77"/>
              </a:rPr>
              <a:t>G. QUINCHARD</a:t>
            </a:r>
            <a:endParaRPr lang="fr-FR" sz="16600" spc="300" dirty="0">
              <a:solidFill>
                <a:schemeClr val="bg1">
                  <a:alpha val="18000"/>
                </a:schemeClr>
              </a:solidFill>
              <a:effectLst/>
              <a:latin typeface="BigNoodleTitling" panose="020007080304020401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1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27230</TotalTime>
  <Words>2221</Words>
  <Application>Microsoft Macintosh PowerPoint</Application>
  <PresentationFormat>Grand écran</PresentationFormat>
  <Paragraphs>1122</Paragraphs>
  <Slides>56</Slides>
  <Notes>56</Notes>
  <HiddenSlides>5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7" baseType="lpstr">
      <vt:lpstr>Arial</vt:lpstr>
      <vt:lpstr>BigNoodleTitling</vt:lpstr>
      <vt:lpstr>Calibri</vt:lpstr>
      <vt:lpstr>Calibri Light</vt:lpstr>
      <vt:lpstr>Cambria Math</vt:lpstr>
      <vt:lpstr>Futura Condensed Medium</vt:lpstr>
      <vt:lpstr>FUTURA MEDIUM</vt:lpstr>
      <vt:lpstr>FUTURA MEDIUM</vt:lpstr>
      <vt:lpstr>Glacial Indifference</vt:lpstr>
      <vt:lpstr>Kohinoor Devanagari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Grégory Quinchard</dc:creator>
  <cp:lastModifiedBy>Grégory Quinchard</cp:lastModifiedBy>
  <cp:revision>369</cp:revision>
  <dcterms:created xsi:type="dcterms:W3CDTF">2021-07-22T14:35:05Z</dcterms:created>
  <dcterms:modified xsi:type="dcterms:W3CDTF">2021-09-22T08:19:09Z</dcterms:modified>
</cp:coreProperties>
</file>